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7" r:id="rId4"/>
  </p:sldIdLst>
  <p:sldSz cx="32918400" cy="438912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424" userDrawn="1">
          <p15:clr>
            <a:srgbClr val="A4A3A4"/>
          </p15:clr>
        </p15:guide>
        <p15:guide id="2" orient="horz" pos="384" userDrawn="1">
          <p15:clr>
            <a:srgbClr val="A4A3A4"/>
          </p15:clr>
        </p15:guide>
        <p15:guide id="3" orient="horz" pos="26880" userDrawn="1">
          <p15:clr>
            <a:srgbClr val="A4A3A4"/>
          </p15:clr>
        </p15:guide>
        <p15:guide id="4" orient="horz" userDrawn="1">
          <p15:clr>
            <a:srgbClr val="A4A3A4"/>
          </p15:clr>
        </p15:guide>
        <p15:guide id="5" pos="436" userDrawn="1">
          <p15:clr>
            <a:srgbClr val="A4A3A4"/>
          </p15:clr>
        </p15:guide>
        <p15:guide id="6" pos="20302" userDrawn="1">
          <p15:clr>
            <a:srgbClr val="A4A3A4"/>
          </p15:clr>
        </p15:guide>
        <p15:guide id="7" pos="211" userDrawn="1">
          <p15:clr>
            <a:srgbClr val="A4A3A4"/>
          </p15:clr>
        </p15:guide>
        <p15:guide id="8" pos="2052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 id="4" name="Jocelyn Pender" initials="JP" lastIdx="1" clrIdx="4">
    <p:extLst>
      <p:ext uri="{19B8F6BF-5375-455C-9EA6-DF929625EA0E}">
        <p15:presenceInfo xmlns:p15="http://schemas.microsoft.com/office/powerpoint/2012/main" userId="Jocelyn Pend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8B6"/>
    <a:srgbClr val="B8F7ED"/>
    <a:srgbClr val="EAEAEA"/>
    <a:srgbClr val="60953D"/>
    <a:srgbClr val="F3F5FA"/>
    <a:srgbClr val="CDD2DE"/>
    <a:srgbClr val="E3E9E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inimized" horzBarState="maximized">
    <p:restoredLeft sz="8811" autoAdjust="0"/>
    <p:restoredTop sz="86465" autoAdjust="0"/>
  </p:normalViewPr>
  <p:slideViewPr>
    <p:cSldViewPr snapToGrid="0" snapToObjects="1" showGuides="1">
      <p:cViewPr>
        <p:scale>
          <a:sx n="50" d="100"/>
          <a:sy n="50" d="100"/>
        </p:scale>
        <p:origin x="320" y="-5256"/>
      </p:cViewPr>
      <p:guideLst>
        <p:guide orient="horz" pos="4424"/>
        <p:guide orient="horz" pos="384"/>
        <p:guide orient="horz" pos="26880"/>
        <p:guide orient="horz"/>
        <p:guide pos="436"/>
        <p:guide pos="20302"/>
        <p:guide pos="211"/>
        <p:guide pos="20527"/>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10/9/19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10/9/19</a:t>
            </a:fld>
            <a:endParaRPr lang="en-US" dirty="0"/>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25" y="685800"/>
            <a:ext cx="257175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1939200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4756" y="8504642"/>
            <a:ext cx="7542610"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358371" y="7595180"/>
            <a:ext cx="7536656" cy="611698"/>
          </a:xfrm>
          <a:prstGeom prst="rect">
            <a:avLst/>
          </a:prstGeom>
          <a:noFill/>
        </p:spPr>
        <p:txBody>
          <a:bodyPr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358369" y="19146865"/>
            <a:ext cx="7537847"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8595121" y="8504642"/>
            <a:ext cx="7536656"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8595122" y="7595180"/>
            <a:ext cx="7536656" cy="611698"/>
          </a:xfrm>
          <a:prstGeom prst="rect">
            <a:avLst/>
          </a:prstGeom>
          <a:noFill/>
        </p:spPr>
        <p:txBody>
          <a:bodyPr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6836634" y="8504642"/>
            <a:ext cx="7536656"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6830680" y="7595180"/>
            <a:ext cx="7543800" cy="611698"/>
          </a:xfrm>
          <a:prstGeom prst="rect">
            <a:avLst/>
          </a:prstGeom>
          <a:noFill/>
        </p:spPr>
        <p:txBody>
          <a:bodyPr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25066532" y="7595180"/>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25066532" y="8504642"/>
            <a:ext cx="7535264"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5066532" y="19227165"/>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25066532" y="20015203"/>
            <a:ext cx="753903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5066532" y="34436049"/>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5066532" y="35244595"/>
            <a:ext cx="753903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344756" y="19935403"/>
            <a:ext cx="7542610"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4449445" y="4511929"/>
            <a:ext cx="23999226" cy="1706880"/>
          </a:xfrm>
          <a:prstGeom prst="rect">
            <a:avLst/>
          </a:prstGeom>
        </p:spPr>
        <p:txBody>
          <a:bodyPr>
            <a:normAutofit/>
          </a:bodyPr>
          <a:lstStyle>
            <a:lvl1pPr marL="0" indent="0" algn="ctr">
              <a:buFontTx/>
              <a:buNone/>
              <a:defRPr sz="4500">
                <a:solidFill>
                  <a:schemeClr val="bg1"/>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affiliations</a:t>
            </a:r>
          </a:p>
        </p:txBody>
      </p:sp>
      <p:sp>
        <p:nvSpPr>
          <p:cNvPr id="78" name="Text Placeholder 76"/>
          <p:cNvSpPr>
            <a:spLocks noGrp="1"/>
          </p:cNvSpPr>
          <p:nvPr>
            <p:ph type="body" sz="quarter" idx="151" hasCustomPrompt="1"/>
          </p:nvPr>
        </p:nvSpPr>
        <p:spPr>
          <a:xfrm>
            <a:off x="4449445" y="2805049"/>
            <a:ext cx="23999226" cy="1706880"/>
          </a:xfrm>
          <a:prstGeom prst="rect">
            <a:avLst/>
          </a:prstGeom>
        </p:spPr>
        <p:txBody>
          <a:bodyPr anchor="t" anchorCtr="1">
            <a:normAutofit/>
          </a:bodyPr>
          <a:lstStyle>
            <a:lvl1pPr marL="0" indent="0" algn="ctr">
              <a:buFontTx/>
              <a:buNone/>
              <a:defRPr sz="6600">
                <a:solidFill>
                  <a:schemeClr val="bg1"/>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authors</a:t>
            </a:r>
          </a:p>
        </p:txBody>
      </p:sp>
      <p:sp>
        <p:nvSpPr>
          <p:cNvPr id="79" name="Text Placeholder 76"/>
          <p:cNvSpPr>
            <a:spLocks noGrp="1"/>
          </p:cNvSpPr>
          <p:nvPr>
            <p:ph type="body" sz="quarter" idx="153" hasCustomPrompt="1"/>
          </p:nvPr>
        </p:nvSpPr>
        <p:spPr>
          <a:xfrm>
            <a:off x="4449445" y="621085"/>
            <a:ext cx="23999226" cy="2183964"/>
          </a:xfrm>
          <a:prstGeom prst="rect">
            <a:avLst/>
          </a:prstGeom>
        </p:spPr>
        <p:txBody>
          <a:bodyPr anchor="t" anchorCtr="1">
            <a:normAutofit/>
          </a:bodyPr>
          <a:lstStyle>
            <a:lvl1pPr marL="0" indent="0" algn="ctr">
              <a:buFontTx/>
              <a:buNone/>
              <a:defRPr sz="8625" b="1">
                <a:solidFill>
                  <a:schemeClr val="bg1"/>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0" y="8393804"/>
            <a:ext cx="1019345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91753" y="7439508"/>
            <a:ext cx="10179845"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91754" y="24320637"/>
            <a:ext cx="1019464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706560" y="23409153"/>
            <a:ext cx="1017984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365707" y="28793444"/>
            <a:ext cx="10178651"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365707" y="27849732"/>
            <a:ext cx="10178651"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1371661" y="8393804"/>
            <a:ext cx="10178651"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365708" y="7439508"/>
            <a:ext cx="10184606"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2046806" y="7439508"/>
            <a:ext cx="10182022"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2046806" y="8393804"/>
            <a:ext cx="10182022"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2046806" y="23366344"/>
            <a:ext cx="10182022" cy="611698"/>
          </a:xfrm>
          <a:prstGeom prst="rect">
            <a:avLst/>
          </a:prstGeom>
          <a:noFill/>
        </p:spPr>
        <p:txBody>
          <a:bodyPr wrap="square" lIns="91436" tIns="91436" rIns="91436" bIns="91436" anchor="ctr" anchorCtr="0">
            <a:spAutoFit/>
          </a:bodyPr>
          <a:lstStyle>
            <a:lvl1pPr marL="0" indent="0" algn="ctr">
              <a:buNone/>
              <a:tabLst/>
              <a:defRPr sz="2775"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2043033" y="24209800"/>
            <a:ext cx="10185796"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2046806" y="34657724"/>
            <a:ext cx="10182022"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2046807" y="35501183"/>
            <a:ext cx="10185796"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64" name="Text Placeholder 76"/>
          <p:cNvSpPr>
            <a:spLocks noGrp="1"/>
          </p:cNvSpPr>
          <p:nvPr>
            <p:ph type="body" sz="quarter" idx="150" hasCustomPrompt="1"/>
          </p:nvPr>
        </p:nvSpPr>
        <p:spPr>
          <a:xfrm>
            <a:off x="4449445" y="4511929"/>
            <a:ext cx="23999226" cy="1706880"/>
          </a:xfrm>
          <a:prstGeom prst="rect">
            <a:avLst/>
          </a:prstGeom>
        </p:spPr>
        <p:txBody>
          <a:bodyPr>
            <a:normAutofit/>
          </a:bodyPr>
          <a:lstStyle>
            <a:lvl1pPr marL="0" indent="0" algn="ctr">
              <a:buFontTx/>
              <a:buNone/>
              <a:defRPr sz="4500">
                <a:solidFill>
                  <a:schemeClr val="accent5">
                    <a:lumMod val="50000"/>
                  </a:schemeClr>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affiliations</a:t>
            </a:r>
          </a:p>
        </p:txBody>
      </p:sp>
      <p:sp>
        <p:nvSpPr>
          <p:cNvPr id="65" name="Text Placeholder 76"/>
          <p:cNvSpPr>
            <a:spLocks noGrp="1"/>
          </p:cNvSpPr>
          <p:nvPr>
            <p:ph type="body" sz="quarter" idx="151" hasCustomPrompt="1"/>
          </p:nvPr>
        </p:nvSpPr>
        <p:spPr>
          <a:xfrm>
            <a:off x="4449445" y="2805049"/>
            <a:ext cx="23999226" cy="1706880"/>
          </a:xfrm>
          <a:prstGeom prst="rect">
            <a:avLst/>
          </a:prstGeom>
        </p:spPr>
        <p:txBody>
          <a:bodyPr anchor="t" anchorCtr="1">
            <a:normAutofit/>
          </a:bodyPr>
          <a:lstStyle>
            <a:lvl1pPr marL="0" indent="0" algn="ctr">
              <a:buFontTx/>
              <a:buNone/>
              <a:defRPr sz="6600">
                <a:solidFill>
                  <a:schemeClr val="accent5">
                    <a:lumMod val="50000"/>
                  </a:schemeClr>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authors</a:t>
            </a:r>
          </a:p>
        </p:txBody>
      </p:sp>
      <p:sp>
        <p:nvSpPr>
          <p:cNvPr id="66" name="Text Placeholder 76"/>
          <p:cNvSpPr>
            <a:spLocks noGrp="1"/>
          </p:cNvSpPr>
          <p:nvPr>
            <p:ph type="body" sz="quarter" idx="153" hasCustomPrompt="1"/>
          </p:nvPr>
        </p:nvSpPr>
        <p:spPr>
          <a:xfrm>
            <a:off x="4449445" y="621085"/>
            <a:ext cx="23999226" cy="2183964"/>
          </a:xfrm>
          <a:prstGeom prst="rect">
            <a:avLst/>
          </a:prstGeom>
        </p:spPr>
        <p:txBody>
          <a:bodyPr anchor="t" anchorCtr="1">
            <a:normAutofit/>
          </a:bodyPr>
          <a:lstStyle>
            <a:lvl1pPr marL="0" indent="0" algn="ctr">
              <a:buFontTx/>
              <a:buNone/>
              <a:defRPr sz="8625" b="1">
                <a:solidFill>
                  <a:schemeClr val="accent5">
                    <a:lumMod val="50000"/>
                  </a:schemeClr>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1" y="8282967"/>
            <a:ext cx="7542610"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691756" y="7328671"/>
            <a:ext cx="7536656" cy="611698"/>
          </a:xfrm>
          <a:prstGeom prst="rect">
            <a:avLst/>
          </a:prstGeom>
          <a:noFill/>
        </p:spPr>
        <p:txBody>
          <a:bodyPr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76949" y="20058350"/>
            <a:ext cx="7543800"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691754" y="19146865"/>
            <a:ext cx="7537847"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8690372" y="8272383"/>
            <a:ext cx="15540036"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8690373" y="7328671"/>
            <a:ext cx="15540038"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8690373" y="29195385"/>
            <a:ext cx="1554003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8690371" y="28296509"/>
            <a:ext cx="15540038"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4679152" y="7328671"/>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4679152" y="8282967"/>
            <a:ext cx="7535264"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24679152" y="19227165"/>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4679152" y="20015203"/>
            <a:ext cx="753903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24679152" y="34423349"/>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4679152" y="35249033"/>
            <a:ext cx="753903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64" name="Text Placeholder 76"/>
          <p:cNvSpPr>
            <a:spLocks noGrp="1"/>
          </p:cNvSpPr>
          <p:nvPr>
            <p:ph type="body" sz="quarter" idx="150" hasCustomPrompt="1"/>
          </p:nvPr>
        </p:nvSpPr>
        <p:spPr>
          <a:xfrm>
            <a:off x="4449445" y="4511929"/>
            <a:ext cx="23999226" cy="1706880"/>
          </a:xfrm>
          <a:prstGeom prst="rect">
            <a:avLst/>
          </a:prstGeom>
        </p:spPr>
        <p:txBody>
          <a:bodyPr>
            <a:normAutofit/>
          </a:bodyPr>
          <a:lstStyle>
            <a:lvl1pPr marL="0" indent="0" algn="ctr">
              <a:buFontTx/>
              <a:buNone/>
              <a:defRPr sz="4500">
                <a:solidFill>
                  <a:schemeClr val="accent5">
                    <a:lumMod val="50000"/>
                  </a:schemeClr>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affiliations</a:t>
            </a:r>
          </a:p>
        </p:txBody>
      </p:sp>
      <p:sp>
        <p:nvSpPr>
          <p:cNvPr id="65" name="Text Placeholder 76"/>
          <p:cNvSpPr>
            <a:spLocks noGrp="1"/>
          </p:cNvSpPr>
          <p:nvPr>
            <p:ph type="body" sz="quarter" idx="151" hasCustomPrompt="1"/>
          </p:nvPr>
        </p:nvSpPr>
        <p:spPr>
          <a:xfrm>
            <a:off x="4449445" y="2805049"/>
            <a:ext cx="23999226" cy="1706880"/>
          </a:xfrm>
          <a:prstGeom prst="rect">
            <a:avLst/>
          </a:prstGeom>
        </p:spPr>
        <p:txBody>
          <a:bodyPr anchor="t" anchorCtr="1">
            <a:normAutofit/>
          </a:bodyPr>
          <a:lstStyle>
            <a:lvl1pPr marL="0" indent="0" algn="ctr">
              <a:buFontTx/>
              <a:buNone/>
              <a:defRPr sz="6600">
                <a:solidFill>
                  <a:schemeClr val="accent5">
                    <a:lumMod val="50000"/>
                  </a:schemeClr>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authors</a:t>
            </a:r>
          </a:p>
        </p:txBody>
      </p:sp>
      <p:sp>
        <p:nvSpPr>
          <p:cNvPr id="66" name="Text Placeholder 76"/>
          <p:cNvSpPr>
            <a:spLocks noGrp="1"/>
          </p:cNvSpPr>
          <p:nvPr>
            <p:ph type="body" sz="quarter" idx="153" hasCustomPrompt="1"/>
          </p:nvPr>
        </p:nvSpPr>
        <p:spPr>
          <a:xfrm>
            <a:off x="4449445" y="621085"/>
            <a:ext cx="23999226" cy="2183964"/>
          </a:xfrm>
          <a:prstGeom prst="rect">
            <a:avLst/>
          </a:prstGeom>
        </p:spPr>
        <p:txBody>
          <a:bodyPr anchor="t" anchorCtr="1">
            <a:normAutofit/>
          </a:bodyPr>
          <a:lstStyle>
            <a:lvl1pPr marL="0" indent="0" algn="ctr">
              <a:buFontTx/>
              <a:buNone/>
              <a:defRPr sz="8625" b="1">
                <a:solidFill>
                  <a:schemeClr val="accent5">
                    <a:lumMod val="50000"/>
                  </a:schemeClr>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11.png"/><Relationship Id="rId18" Type="http://schemas.openxmlformats.org/officeDocument/2006/relationships/image" Target="../media/image6.wmf"/><Relationship Id="rId3" Type="http://schemas.openxmlformats.org/officeDocument/2006/relationships/vmlDrawing" Target="../drawings/vmlDrawing1.vml"/><Relationship Id="rId7" Type="http://schemas.openxmlformats.org/officeDocument/2006/relationships/oleObject" Target="../embeddings/oleObject2.bin"/><Relationship Id="rId12" Type="http://schemas.openxmlformats.org/officeDocument/2006/relationships/image" Target="../media/image10.png"/><Relationship Id="rId17" Type="http://schemas.openxmlformats.org/officeDocument/2006/relationships/oleObject" Target="../embeddings/oleObject4.bin"/><Relationship Id="rId2" Type="http://schemas.openxmlformats.org/officeDocument/2006/relationships/theme" Target="../theme/theme3.xml"/><Relationship Id="rId16" Type="http://schemas.openxmlformats.org/officeDocument/2006/relationships/image" Target="../media/image5.wmf"/><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9.png"/><Relationship Id="rId5" Type="http://schemas.openxmlformats.org/officeDocument/2006/relationships/image" Target="../media/image3.wmf"/><Relationship Id="rId15" Type="http://schemas.openxmlformats.org/officeDocument/2006/relationships/oleObject" Target="../embeddings/oleObject3.bin"/><Relationship Id="rId10" Type="http://schemas.openxmlformats.org/officeDocument/2006/relationships/image" Target="../media/image8.jpeg"/><Relationship Id="rId4" Type="http://schemas.openxmlformats.org/officeDocument/2006/relationships/oleObject" Target="../embeddings/oleObject1.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accent6">
                <a:lumMod val="20000"/>
                <a:lumOff val="80000"/>
              </a:schemeClr>
            </a:gs>
            <a:gs pos="100000">
              <a:schemeClr val="bg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73EC37-D557-2F4C-9384-0DDD2B7E31FD}"/>
              </a:ext>
            </a:extLst>
          </p:cNvPr>
          <p:cNvPicPr>
            <a:picLocks noChangeAspect="1"/>
          </p:cNvPicPr>
          <p:nvPr userDrawn="1"/>
        </p:nvPicPr>
        <p:blipFill rotWithShape="1">
          <a:blip r:embed="rId3">
            <a:alphaModFix amt="24000"/>
            <a:extLst>
              <a:ext uri="{28A0092B-C50C-407E-A947-70E740481C1C}">
                <a14:useLocalDpi xmlns:a14="http://schemas.microsoft.com/office/drawing/2010/main" val="0"/>
              </a:ext>
            </a:extLst>
          </a:blip>
          <a:srcRect t="-12350" b="-1"/>
          <a:stretch/>
        </p:blipFill>
        <p:spPr>
          <a:xfrm>
            <a:off x="0" y="1"/>
            <a:ext cx="32918400" cy="43891200"/>
          </a:xfrm>
          <a:prstGeom prst="rect">
            <a:avLst/>
          </a:prstGeom>
        </p:spPr>
      </p:pic>
      <p:sp>
        <p:nvSpPr>
          <p:cNvPr id="2" name="Rectangle 1"/>
          <p:cNvSpPr/>
          <p:nvPr userDrawn="1"/>
        </p:nvSpPr>
        <p:spPr>
          <a:xfrm>
            <a:off x="351536" y="8918790"/>
            <a:ext cx="7543800" cy="33927383"/>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40" name="Rectangle 39"/>
          <p:cNvSpPr/>
          <p:nvPr userDrawn="1"/>
        </p:nvSpPr>
        <p:spPr>
          <a:xfrm>
            <a:off x="8588684" y="8918786"/>
            <a:ext cx="7543800" cy="33927383"/>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42" name="Rectangle 41"/>
          <p:cNvSpPr/>
          <p:nvPr userDrawn="1"/>
        </p:nvSpPr>
        <p:spPr>
          <a:xfrm>
            <a:off x="16825832" y="8918787"/>
            <a:ext cx="7543800" cy="33927383"/>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64" name="Rectangle 63"/>
          <p:cNvSpPr/>
          <p:nvPr userDrawn="1"/>
        </p:nvSpPr>
        <p:spPr>
          <a:xfrm>
            <a:off x="25062980" y="8918789"/>
            <a:ext cx="7543800" cy="33927383"/>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471" name="Rectangle 470"/>
          <p:cNvSpPr/>
          <p:nvPr userDrawn="1"/>
        </p:nvSpPr>
        <p:spPr>
          <a:xfrm>
            <a:off x="0" y="0"/>
            <a:ext cx="32918400" cy="5501408"/>
          </a:xfrm>
          <a:prstGeom prst="rect">
            <a:avLst/>
          </a:prstGeom>
          <a:gradFill flip="none" rotWithShape="1">
            <a:gsLst>
              <a:gs pos="0">
                <a:schemeClr val="accent6">
                  <a:lumMod val="40000"/>
                  <a:lumOff val="60000"/>
                </a:schemeClr>
              </a:gs>
              <a:gs pos="100000">
                <a:schemeClr val="bg1"/>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dirty="0"/>
          </a:p>
        </p:txBody>
      </p:sp>
      <p:sp>
        <p:nvSpPr>
          <p:cNvPr id="8" name="Rectangle 7">
            <a:extLst>
              <a:ext uri="{FF2B5EF4-FFF2-40B4-BE49-F238E27FC236}">
                <a16:creationId xmlns:a16="http://schemas.microsoft.com/office/drawing/2014/main" id="{B67C680C-2B1C-A446-94C2-E79AC711895C}"/>
              </a:ext>
            </a:extLst>
          </p:cNvPr>
          <p:cNvSpPr/>
          <p:nvPr userDrawn="1"/>
        </p:nvSpPr>
        <p:spPr>
          <a:xfrm>
            <a:off x="0" y="4824919"/>
            <a:ext cx="32908258" cy="27230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450"/>
          </a:p>
        </p:txBody>
      </p:sp>
      <p:pic>
        <p:nvPicPr>
          <p:cNvPr id="12" name="Picture 11">
            <a:extLst>
              <a:ext uri="{FF2B5EF4-FFF2-40B4-BE49-F238E27FC236}">
                <a16:creationId xmlns:a16="http://schemas.microsoft.com/office/drawing/2014/main" id="{70FFE67C-819D-2047-8115-DF2D260E218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85670"/>
          <a:stretch/>
        </p:blipFill>
        <p:spPr>
          <a:xfrm>
            <a:off x="0" y="-386724"/>
            <a:ext cx="32918400" cy="5598368"/>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3291675" rtl="0" eaLnBrk="1" latinLnBrk="0" hangingPunct="1">
        <a:spcBef>
          <a:spcPct val="0"/>
        </a:spcBef>
        <a:buNone/>
        <a:defRPr sz="6600" kern="1200">
          <a:solidFill>
            <a:schemeClr val="bg1"/>
          </a:solidFill>
          <a:latin typeface="Trebuchet MS" pitchFamily="34" charset="0"/>
          <a:ea typeface="+mj-ea"/>
          <a:cs typeface="+mj-cs"/>
        </a:defRPr>
      </a:lvl1pPr>
    </p:titleStyle>
    <p:bodyStyle>
      <a:lvl1pPr marL="1234379" indent="-1234379" algn="l" defTabSz="3291675" rtl="0" eaLnBrk="1" latinLnBrk="0" hangingPunct="1">
        <a:spcBef>
          <a:spcPct val="20000"/>
        </a:spcBef>
        <a:buFont typeface="Arial" pitchFamily="34" charset="0"/>
        <a:buChar char="•"/>
        <a:defRPr sz="11550" kern="1200">
          <a:solidFill>
            <a:schemeClr val="tx1"/>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tx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tx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9pPr>
    </p:bodyStyle>
    <p:otherStyle>
      <a:defPPr>
        <a:defRPr lang="en-US"/>
      </a:defPPr>
      <a:lvl1pPr marL="0" algn="l" defTabSz="3291675" rtl="0" eaLnBrk="1" latinLnBrk="0" hangingPunct="1">
        <a:defRPr sz="6450" kern="1200">
          <a:solidFill>
            <a:schemeClr val="tx1"/>
          </a:solidFill>
          <a:latin typeface="+mn-lt"/>
          <a:ea typeface="+mn-ea"/>
          <a:cs typeface="+mn-cs"/>
        </a:defRPr>
      </a:lvl1pPr>
      <a:lvl2pPr marL="1645838" algn="l" defTabSz="3291675" rtl="0" eaLnBrk="1" latinLnBrk="0" hangingPunct="1">
        <a:defRPr sz="6450" kern="1200">
          <a:solidFill>
            <a:schemeClr val="tx1"/>
          </a:solidFill>
          <a:latin typeface="+mn-lt"/>
          <a:ea typeface="+mn-ea"/>
          <a:cs typeface="+mn-cs"/>
        </a:defRPr>
      </a:lvl2pPr>
      <a:lvl3pPr marL="3291675" algn="l" defTabSz="3291675" rtl="0" eaLnBrk="1" latinLnBrk="0" hangingPunct="1">
        <a:defRPr sz="6450" kern="1200">
          <a:solidFill>
            <a:schemeClr val="tx1"/>
          </a:solidFill>
          <a:latin typeface="+mn-lt"/>
          <a:ea typeface="+mn-ea"/>
          <a:cs typeface="+mn-cs"/>
        </a:defRPr>
      </a:lvl3pPr>
      <a:lvl4pPr marL="4937513" algn="l" defTabSz="3291675" rtl="0" eaLnBrk="1" latinLnBrk="0" hangingPunct="1">
        <a:defRPr sz="6450" kern="1200">
          <a:solidFill>
            <a:schemeClr val="tx1"/>
          </a:solidFill>
          <a:latin typeface="+mn-lt"/>
          <a:ea typeface="+mn-ea"/>
          <a:cs typeface="+mn-cs"/>
        </a:defRPr>
      </a:lvl4pPr>
      <a:lvl5pPr marL="6583351" algn="l" defTabSz="3291675" rtl="0" eaLnBrk="1" latinLnBrk="0" hangingPunct="1">
        <a:defRPr sz="6450" kern="1200">
          <a:solidFill>
            <a:schemeClr val="tx1"/>
          </a:solidFill>
          <a:latin typeface="+mn-lt"/>
          <a:ea typeface="+mn-ea"/>
          <a:cs typeface="+mn-cs"/>
        </a:defRPr>
      </a:lvl5pPr>
      <a:lvl6pPr marL="8229189" algn="l" defTabSz="3291675" rtl="0" eaLnBrk="1" latinLnBrk="0" hangingPunct="1">
        <a:defRPr sz="6450" kern="1200">
          <a:solidFill>
            <a:schemeClr val="tx1"/>
          </a:solidFill>
          <a:latin typeface="+mn-lt"/>
          <a:ea typeface="+mn-ea"/>
          <a:cs typeface="+mn-cs"/>
        </a:defRPr>
      </a:lvl6pPr>
      <a:lvl7pPr marL="9875027" algn="l" defTabSz="3291675" rtl="0" eaLnBrk="1" latinLnBrk="0" hangingPunct="1">
        <a:defRPr sz="6450" kern="1200">
          <a:solidFill>
            <a:schemeClr val="tx1"/>
          </a:solidFill>
          <a:latin typeface="+mn-lt"/>
          <a:ea typeface="+mn-ea"/>
          <a:cs typeface="+mn-cs"/>
        </a:defRPr>
      </a:lvl7pPr>
      <a:lvl8pPr marL="11520864" algn="l" defTabSz="3291675" rtl="0" eaLnBrk="1" latinLnBrk="0" hangingPunct="1">
        <a:defRPr sz="6450" kern="1200">
          <a:solidFill>
            <a:schemeClr val="tx1"/>
          </a:solidFill>
          <a:latin typeface="+mn-lt"/>
          <a:ea typeface="+mn-ea"/>
          <a:cs typeface="+mn-cs"/>
        </a:defRPr>
      </a:lvl8pPr>
      <a:lvl9pPr marL="13166702" algn="l" defTabSz="3291675" rtl="0" eaLnBrk="1" latinLnBrk="0" hangingPunct="1">
        <a:defRPr sz="64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E89CEF5-68D2-8B40-B31B-CD2F0C8C6AC9}"/>
              </a:ext>
            </a:extLst>
          </p:cNvPr>
          <p:cNvPicPr>
            <a:picLocks noChangeAspect="1"/>
          </p:cNvPicPr>
          <p:nvPr userDrawn="1"/>
        </p:nvPicPr>
        <p:blipFill>
          <a:blip r:embed="rId3">
            <a:alphaModFix amt="10000"/>
            <a:extLst>
              <a:ext uri="{28A0092B-C50C-407E-A947-70E740481C1C}">
                <a14:useLocalDpi xmlns:a14="http://schemas.microsoft.com/office/drawing/2010/main" val="0"/>
              </a:ext>
            </a:extLst>
          </a:blip>
          <a:stretch>
            <a:fillRect/>
          </a:stretch>
        </p:blipFill>
        <p:spPr>
          <a:xfrm>
            <a:off x="0" y="0"/>
            <a:ext cx="32918400" cy="21945600"/>
          </a:xfrm>
          <a:prstGeom prst="rect">
            <a:avLst/>
          </a:prstGeom>
        </p:spPr>
      </p:pic>
      <p:pic>
        <p:nvPicPr>
          <p:cNvPr id="10" name="Picture 9">
            <a:extLst>
              <a:ext uri="{FF2B5EF4-FFF2-40B4-BE49-F238E27FC236}">
                <a16:creationId xmlns:a16="http://schemas.microsoft.com/office/drawing/2014/main" id="{AC81ED32-2F77-3F4D-8BC8-E15E8DA46B0F}"/>
              </a:ext>
            </a:extLst>
          </p:cNvPr>
          <p:cNvPicPr>
            <a:picLocks noChangeAspect="1"/>
          </p:cNvPicPr>
          <p:nvPr userDrawn="1"/>
        </p:nvPicPr>
        <p:blipFill>
          <a:blip r:embed="rId3">
            <a:alphaModFix amt="10000"/>
            <a:extLst>
              <a:ext uri="{28A0092B-C50C-407E-A947-70E740481C1C}">
                <a14:useLocalDpi xmlns:a14="http://schemas.microsoft.com/office/drawing/2010/main" val="0"/>
              </a:ext>
            </a:extLst>
          </a:blip>
          <a:stretch>
            <a:fillRect/>
          </a:stretch>
        </p:blipFill>
        <p:spPr>
          <a:xfrm>
            <a:off x="0" y="21945600"/>
            <a:ext cx="32918400" cy="21945600"/>
          </a:xfrm>
          <a:prstGeom prst="rect">
            <a:avLst/>
          </a:prstGeom>
        </p:spPr>
      </p:pic>
      <p:sp>
        <p:nvSpPr>
          <p:cNvPr id="41" name="Rectangle 40"/>
          <p:cNvSpPr/>
          <p:nvPr userDrawn="1"/>
        </p:nvSpPr>
        <p:spPr>
          <a:xfrm>
            <a:off x="22036971" y="7189357"/>
            <a:ext cx="10183077" cy="35648900"/>
          </a:xfrm>
          <a:prstGeom prst="rect">
            <a:avLst/>
          </a:prstGeom>
          <a:solidFill>
            <a:schemeClr val="accent3">
              <a:lumMod val="20000"/>
              <a:lumOff val="80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42" name="Rectangle 41"/>
          <p:cNvSpPr/>
          <p:nvPr userDrawn="1"/>
        </p:nvSpPr>
        <p:spPr>
          <a:xfrm>
            <a:off x="11367662" y="7161091"/>
            <a:ext cx="10183077" cy="35648900"/>
          </a:xfrm>
          <a:prstGeom prst="rect">
            <a:avLst/>
          </a:prstGeom>
          <a:solidFill>
            <a:schemeClr val="accent3">
              <a:lumMod val="20000"/>
              <a:lumOff val="80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43" name="Rectangle 42"/>
          <p:cNvSpPr/>
          <p:nvPr userDrawn="1"/>
        </p:nvSpPr>
        <p:spPr>
          <a:xfrm>
            <a:off x="698352" y="7217622"/>
            <a:ext cx="10183077" cy="35648900"/>
          </a:xfrm>
          <a:prstGeom prst="rect">
            <a:avLst/>
          </a:prstGeom>
          <a:solidFill>
            <a:schemeClr val="accent3">
              <a:lumMod val="20000"/>
              <a:lumOff val="80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pic>
        <p:nvPicPr>
          <p:cNvPr id="13" name="Picture 12">
            <a:extLst>
              <a:ext uri="{FF2B5EF4-FFF2-40B4-BE49-F238E27FC236}">
                <a16:creationId xmlns:a16="http://schemas.microsoft.com/office/drawing/2014/main" id="{575AAB5E-F89B-824F-B7B8-728880AD9A2E}"/>
              </a:ext>
            </a:extLst>
          </p:cNvPr>
          <p:cNvPicPr>
            <a:picLocks noChangeAspect="1"/>
          </p:cNvPicPr>
          <p:nvPr userDrawn="1"/>
        </p:nvPicPr>
        <p:blipFill rotWithShape="1">
          <a:blip r:embed="rId3">
            <a:alphaModFix amt="25000"/>
            <a:extLst>
              <a:ext uri="{28A0092B-C50C-407E-A947-70E740481C1C}">
                <a14:useLocalDpi xmlns:a14="http://schemas.microsoft.com/office/drawing/2010/main" val="0"/>
              </a:ext>
            </a:extLst>
          </a:blip>
          <a:srcRect b="70834"/>
          <a:stretch/>
        </p:blipFill>
        <p:spPr>
          <a:xfrm>
            <a:off x="0" y="0"/>
            <a:ext cx="32918400" cy="6400798"/>
          </a:xfrm>
          <a:prstGeom prst="rect">
            <a:avLst/>
          </a:prstGeom>
        </p:spPr>
      </p:pic>
      <p:cxnSp>
        <p:nvCxnSpPr>
          <p:cNvPr id="75" name="Straight Connector 74"/>
          <p:cNvCxnSpPr/>
          <p:nvPr userDrawn="1"/>
        </p:nvCxnSpPr>
        <p:spPr>
          <a:xfrm>
            <a:off x="0" y="6400800"/>
            <a:ext cx="32918400" cy="0"/>
          </a:xfrm>
          <a:prstGeom prst="line">
            <a:avLst/>
          </a:prstGeom>
          <a:ln w="1746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3291675" rtl="0" eaLnBrk="1" latinLnBrk="0" hangingPunct="1">
        <a:spcBef>
          <a:spcPct val="0"/>
        </a:spcBef>
        <a:buNone/>
        <a:defRPr sz="6600" kern="1200">
          <a:solidFill>
            <a:schemeClr val="bg1"/>
          </a:solidFill>
          <a:latin typeface="Trebuchet MS" pitchFamily="34" charset="0"/>
          <a:ea typeface="+mj-ea"/>
          <a:cs typeface="+mj-cs"/>
        </a:defRPr>
      </a:lvl1pPr>
    </p:titleStyle>
    <p:bodyStyle>
      <a:lvl1pPr marL="1234379" indent="-1234379" algn="l" defTabSz="3291675" rtl="0" eaLnBrk="1" latinLnBrk="0" hangingPunct="1">
        <a:spcBef>
          <a:spcPct val="20000"/>
        </a:spcBef>
        <a:buFont typeface="Arial" pitchFamily="34" charset="0"/>
        <a:buChar char="•"/>
        <a:defRPr sz="11550" kern="1200">
          <a:solidFill>
            <a:schemeClr val="tx1"/>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tx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tx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9pPr>
    </p:bodyStyle>
    <p:otherStyle>
      <a:defPPr>
        <a:defRPr lang="en-US"/>
      </a:defPPr>
      <a:lvl1pPr marL="0" algn="l" defTabSz="3291675" rtl="0" eaLnBrk="1" latinLnBrk="0" hangingPunct="1">
        <a:defRPr sz="6450" kern="1200">
          <a:solidFill>
            <a:schemeClr val="tx1"/>
          </a:solidFill>
          <a:latin typeface="+mn-lt"/>
          <a:ea typeface="+mn-ea"/>
          <a:cs typeface="+mn-cs"/>
        </a:defRPr>
      </a:lvl1pPr>
      <a:lvl2pPr marL="1645838" algn="l" defTabSz="3291675" rtl="0" eaLnBrk="1" latinLnBrk="0" hangingPunct="1">
        <a:defRPr sz="6450" kern="1200">
          <a:solidFill>
            <a:schemeClr val="tx1"/>
          </a:solidFill>
          <a:latin typeface="+mn-lt"/>
          <a:ea typeface="+mn-ea"/>
          <a:cs typeface="+mn-cs"/>
        </a:defRPr>
      </a:lvl2pPr>
      <a:lvl3pPr marL="3291675" algn="l" defTabSz="3291675" rtl="0" eaLnBrk="1" latinLnBrk="0" hangingPunct="1">
        <a:defRPr sz="6450" kern="1200">
          <a:solidFill>
            <a:schemeClr val="tx1"/>
          </a:solidFill>
          <a:latin typeface="+mn-lt"/>
          <a:ea typeface="+mn-ea"/>
          <a:cs typeface="+mn-cs"/>
        </a:defRPr>
      </a:lvl3pPr>
      <a:lvl4pPr marL="4937513" algn="l" defTabSz="3291675" rtl="0" eaLnBrk="1" latinLnBrk="0" hangingPunct="1">
        <a:defRPr sz="6450" kern="1200">
          <a:solidFill>
            <a:schemeClr val="tx1"/>
          </a:solidFill>
          <a:latin typeface="+mn-lt"/>
          <a:ea typeface="+mn-ea"/>
          <a:cs typeface="+mn-cs"/>
        </a:defRPr>
      </a:lvl4pPr>
      <a:lvl5pPr marL="6583351" algn="l" defTabSz="3291675" rtl="0" eaLnBrk="1" latinLnBrk="0" hangingPunct="1">
        <a:defRPr sz="6450" kern="1200">
          <a:solidFill>
            <a:schemeClr val="tx1"/>
          </a:solidFill>
          <a:latin typeface="+mn-lt"/>
          <a:ea typeface="+mn-ea"/>
          <a:cs typeface="+mn-cs"/>
        </a:defRPr>
      </a:lvl5pPr>
      <a:lvl6pPr marL="8229189" algn="l" defTabSz="3291675" rtl="0" eaLnBrk="1" latinLnBrk="0" hangingPunct="1">
        <a:defRPr sz="6450" kern="1200">
          <a:solidFill>
            <a:schemeClr val="tx1"/>
          </a:solidFill>
          <a:latin typeface="+mn-lt"/>
          <a:ea typeface="+mn-ea"/>
          <a:cs typeface="+mn-cs"/>
        </a:defRPr>
      </a:lvl6pPr>
      <a:lvl7pPr marL="9875027" algn="l" defTabSz="3291675" rtl="0" eaLnBrk="1" latinLnBrk="0" hangingPunct="1">
        <a:defRPr sz="6450" kern="1200">
          <a:solidFill>
            <a:schemeClr val="tx1"/>
          </a:solidFill>
          <a:latin typeface="+mn-lt"/>
          <a:ea typeface="+mn-ea"/>
          <a:cs typeface="+mn-cs"/>
        </a:defRPr>
      </a:lvl7pPr>
      <a:lvl8pPr marL="11520864" algn="l" defTabSz="3291675" rtl="0" eaLnBrk="1" latinLnBrk="0" hangingPunct="1">
        <a:defRPr sz="6450" kern="1200">
          <a:solidFill>
            <a:schemeClr val="tx1"/>
          </a:solidFill>
          <a:latin typeface="+mn-lt"/>
          <a:ea typeface="+mn-ea"/>
          <a:cs typeface="+mn-cs"/>
        </a:defRPr>
      </a:lvl8pPr>
      <a:lvl9pPr marL="13166702" algn="l" defTabSz="3291675" rtl="0" eaLnBrk="1" latinLnBrk="0" hangingPunct="1">
        <a:defRPr sz="64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accent6">
                <a:lumMod val="20000"/>
                <a:lumOff val="80000"/>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43" name="Group 42"/>
          <p:cNvGrpSpPr/>
          <p:nvPr userDrawn="1"/>
        </p:nvGrpSpPr>
        <p:grpSpPr>
          <a:xfrm>
            <a:off x="33118380" y="-73419"/>
            <a:ext cx="8296604" cy="43964620"/>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3000" b="1" spc="450" dirty="0">
                  <a:solidFill>
                    <a:schemeClr val="bg1"/>
                  </a:solidFill>
                  <a:latin typeface="Trebuchet MS" pitchFamily="34" charset="0"/>
                </a:rPr>
                <a:t>QUICK START (cont.)</a:t>
              </a:r>
            </a:p>
            <a:p>
              <a:pPr algn="ctr"/>
              <a:endParaRPr lang="en-US" sz="2700" b="1" baseline="0" dirty="0">
                <a:solidFill>
                  <a:schemeClr val="bg1"/>
                </a:solidFill>
                <a:latin typeface="Trebuchet MS" pitchFamily="34" charset="0"/>
              </a:endParaRPr>
            </a:p>
            <a:p>
              <a:pPr algn="ctr"/>
              <a:r>
                <a:rPr lang="en-US" sz="2400" b="1" baseline="0" dirty="0">
                  <a:solidFill>
                    <a:srgbClr val="FFC000"/>
                  </a:solidFill>
                  <a:latin typeface="Trebuchet MS" pitchFamily="34" charset="0"/>
                </a:rPr>
                <a:t>How to change the template color theme</a:t>
              </a:r>
            </a:p>
            <a:p>
              <a:pPr marL="0" marR="0" lvl="2" indent="0" algn="l" defTabSz="85725" rtl="0" eaLnBrk="1" fontAlgn="auto" latinLnBrk="0" hangingPunct="1">
                <a:lnSpc>
                  <a:spcPct val="100000"/>
                </a:lnSpc>
                <a:spcBef>
                  <a:spcPts val="0"/>
                </a:spcBef>
                <a:spcAft>
                  <a:spcPts val="0"/>
                </a:spcAft>
                <a:buClrTx/>
                <a:buSzTx/>
                <a:buFontTx/>
                <a:buNone/>
                <a:tabLst/>
                <a:defRPr/>
              </a:pPr>
              <a:r>
                <a:rPr lang="en-US" sz="18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1800" b="0" spc="0" baseline="0" dirty="0">
                  <a:solidFill>
                    <a:schemeClr val="bg1">
                      <a:lumMod val="75000"/>
                    </a:schemeClr>
                  </a:solidFill>
                  <a:latin typeface="Trebuchet MS" pitchFamily="34" charset="0"/>
                </a:rPr>
                <a:t>also create your own color theme.</a:t>
              </a:r>
            </a:p>
            <a:p>
              <a:pPr marL="0" marR="0" lvl="2" indent="0" algn="l" defTabSz="85725" rtl="0" eaLnBrk="1" fontAlgn="auto" latinLnBrk="0" hangingPunct="1">
                <a:lnSpc>
                  <a:spcPct val="100000"/>
                </a:lnSpc>
                <a:spcBef>
                  <a:spcPts val="0"/>
                </a:spcBef>
                <a:spcAft>
                  <a:spcPts val="0"/>
                </a:spcAft>
                <a:buClrTx/>
                <a:buSzTx/>
                <a:buFontTx/>
                <a:buNone/>
                <a:tabLst/>
                <a:defRPr/>
              </a:pPr>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r>
                <a:rPr lang="en-US" sz="18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85725"/>
              <a:endParaRPr lang="en-US" sz="1800" b="0" baseline="0" dirty="0">
                <a:solidFill>
                  <a:schemeClr val="bg1">
                    <a:lumMod val="75000"/>
                  </a:schemeClr>
                </a:solidFill>
                <a:latin typeface="Trebuchet MS" pitchFamily="34" charset="0"/>
              </a:endParaRPr>
            </a:p>
            <a:p>
              <a:pPr algn="ctr"/>
              <a:r>
                <a:rPr lang="en-US" sz="2400" b="1" baseline="0" dirty="0">
                  <a:solidFill>
                    <a:srgbClr val="FFC000"/>
                  </a:solidFill>
                  <a:latin typeface="Trebuchet MS" pitchFamily="34" charset="0"/>
                </a:rPr>
                <a:t>How to add Text</a:t>
              </a:r>
            </a:p>
            <a:p>
              <a:pPr marL="2449116" lvl="2" indent="0" algn="l" defTabSz="85725"/>
              <a:r>
                <a:rPr lang="en-US" sz="18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138756" lvl="2" indent="0" algn="l" defTabSz="85725"/>
              <a:endParaRPr lang="en-US" sz="1800" b="0" baseline="0" dirty="0">
                <a:solidFill>
                  <a:schemeClr val="bg1">
                    <a:lumMod val="75000"/>
                  </a:schemeClr>
                </a:solidFill>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lang="en-US" sz="1800" b="0" baseline="0" dirty="0">
                  <a:solidFill>
                    <a:schemeClr val="bg1">
                      <a:lumMod val="75000"/>
                    </a:schemeClr>
                  </a:solidFill>
                  <a:latin typeface="Trebuchet MS" pitchFamily="34" charset="0"/>
                </a:rPr>
                <a:t> </a:t>
              </a:r>
              <a:r>
                <a:rPr kumimoji="0" lang="en-US" sz="24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1800" b="0" baseline="0" dirty="0">
                <a:solidFill>
                  <a:schemeClr val="bg1">
                    <a:lumMod val="75000"/>
                  </a:schemeClr>
                </a:solidFill>
                <a:latin typeface="Trebuchet MS" pitchFamily="34" charset="0"/>
              </a:endParaRPr>
            </a:p>
            <a:p>
              <a:pPr marL="1138756" lvl="2" indent="0" algn="l" defTabSz="85725"/>
              <a:endParaRPr lang="en-US" sz="1800" b="0" baseline="0" dirty="0">
                <a:solidFill>
                  <a:schemeClr val="bg1">
                    <a:lumMod val="75000"/>
                  </a:schemeClr>
                </a:solidFill>
                <a:latin typeface="Trebuchet MS" pitchFamily="34" charset="0"/>
              </a:endParaRPr>
            </a:p>
            <a:p>
              <a:pPr algn="ctr"/>
              <a:r>
                <a:rPr lang="en-US" sz="2400" b="1" baseline="0" dirty="0">
                  <a:solidFill>
                    <a:srgbClr val="FFC000"/>
                  </a:solidFill>
                  <a:latin typeface="Trebuchet MS" pitchFamily="34" charset="0"/>
                </a:rPr>
                <a:t>How to add Tables</a:t>
              </a:r>
            </a:p>
            <a:p>
              <a:pPr marL="1297781" lvl="1" indent="0" algn="l" defTabSz="85725"/>
              <a:r>
                <a:rPr lang="en-US" sz="1800" b="0" baseline="0" dirty="0">
                  <a:solidFill>
                    <a:schemeClr val="bg1">
                      <a:lumMod val="75000"/>
                    </a:schemeClr>
                  </a:solidFill>
                  <a:latin typeface="Trebuchet MS" pitchFamily="34" charset="0"/>
                </a:rPr>
                <a:t>To add a table from scratch go to the INSERT menu and </a:t>
              </a:r>
              <a:br>
                <a:rPr lang="en-US" sz="1800" b="0" baseline="0" dirty="0">
                  <a:solidFill>
                    <a:schemeClr val="bg1">
                      <a:lumMod val="75000"/>
                    </a:schemeClr>
                  </a:solidFill>
                  <a:latin typeface="Trebuchet MS" pitchFamily="34" charset="0"/>
                </a:rPr>
              </a:br>
              <a:r>
                <a:rPr lang="en-US" sz="1800" b="0" baseline="0" dirty="0">
                  <a:solidFill>
                    <a:schemeClr val="bg1">
                      <a:lumMod val="75000"/>
                    </a:schemeClr>
                  </a:solidFill>
                  <a:latin typeface="Trebuchet MS" pitchFamily="34" charset="0"/>
                </a:rPr>
                <a:t>click on TABLE. A drop-down box will help you select rows and columns. </a:t>
              </a:r>
            </a:p>
            <a:p>
              <a:pPr marL="0" lvl="0" indent="0" algn="l" defTabSz="85725"/>
              <a:r>
                <a:rPr lang="en-US" sz="18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85725"/>
              <a:endParaRPr lang="en-US" sz="1800" b="0" baseline="0" dirty="0">
                <a:solidFill>
                  <a:schemeClr val="bg1">
                    <a:lumMod val="75000"/>
                  </a:schemeClr>
                </a:solidFill>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857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138756"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857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85725" rtl="0" eaLnBrk="1" fontAlgn="auto" latinLnBrk="0" hangingPunct="1">
                <a:lnSpc>
                  <a:spcPct val="100000"/>
                </a:lnSpc>
                <a:spcBef>
                  <a:spcPts val="0"/>
                </a:spcBef>
                <a:spcAft>
                  <a:spcPts val="0"/>
                </a:spcAft>
                <a:buClrTx/>
                <a:buSzTx/>
                <a:buFontTx/>
                <a:buNone/>
                <a:tabLst/>
                <a:defRPr/>
              </a:pPr>
              <a:endParaRPr lang="en-US" sz="1800" b="0" baseline="0" dirty="0">
                <a:solidFill>
                  <a:schemeClr val="bg1">
                    <a:lumMod val="75000"/>
                  </a:schemeClr>
                </a:solidFill>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85725"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4639"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4640"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pic>
            <p:nvPicPr>
              <p:cNvPr id="51"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417724"/>
              </a:xfrm>
              <a:prstGeom prst="rect">
                <a:avLst/>
              </a:prstGeom>
              <a:noFill/>
              <a:ln>
                <a:noFill/>
              </a:ln>
            </p:spPr>
            <p:txBody>
              <a:bodyPr wrap="square" rtlCol="0">
                <a:spAutoFit/>
              </a:bodyPr>
              <a:lstStyle/>
              <a:p>
                <a:r>
                  <a:rPr lang="en-US" sz="1800" dirty="0">
                    <a:solidFill>
                      <a:schemeClr val="tx2"/>
                    </a:solidFill>
                    <a:latin typeface="Trebuchet MS" pitchFamily="34" charset="0"/>
                  </a:rPr>
                  <a:t>Student</a:t>
                </a:r>
                <a:r>
                  <a:rPr lang="en-US" sz="1800" baseline="0" dirty="0">
                    <a:solidFill>
                      <a:schemeClr val="tx2"/>
                    </a:solidFill>
                    <a:latin typeface="Trebuchet MS" pitchFamily="34" charset="0"/>
                  </a:rPr>
                  <a:t> discounts are available on our </a:t>
                </a:r>
                <a:r>
                  <a:rPr lang="en-US" sz="1800" baseline="0" dirty="0" err="1">
                    <a:solidFill>
                      <a:schemeClr val="tx2"/>
                    </a:solidFill>
                    <a:latin typeface="Trebuchet MS" pitchFamily="34" charset="0"/>
                  </a:rPr>
                  <a:t>Facebook</a:t>
                </a:r>
                <a:r>
                  <a:rPr lang="en-US" sz="1800" baseline="0" dirty="0">
                    <a:solidFill>
                      <a:schemeClr val="tx2"/>
                    </a:solidFill>
                    <a:latin typeface="Trebuchet MS" pitchFamily="34" charset="0"/>
                  </a:rPr>
                  <a:t> page.</a:t>
                </a:r>
                <a:br>
                  <a:rPr lang="en-US" sz="1800" baseline="0" dirty="0">
                    <a:solidFill>
                      <a:schemeClr val="tx2"/>
                    </a:solidFill>
                    <a:latin typeface="Trebuchet MS" pitchFamily="34" charset="0"/>
                  </a:rPr>
                </a:br>
                <a:r>
                  <a:rPr lang="en-US" sz="1800" baseline="0" dirty="0">
                    <a:solidFill>
                      <a:schemeClr val="tx2"/>
                    </a:solidFill>
                    <a:latin typeface="Trebuchet MS" pitchFamily="34" charset="0"/>
                  </a:rPr>
                  <a:t>Go to </a:t>
                </a:r>
                <a:r>
                  <a:rPr lang="en-US" sz="1800" u="sng" baseline="0" dirty="0">
                    <a:solidFill>
                      <a:schemeClr val="tx2"/>
                    </a:solidFill>
                    <a:latin typeface="Trebuchet MS" pitchFamily="34" charset="0"/>
                  </a:rPr>
                  <a:t>PosterPresentations.com</a:t>
                </a:r>
                <a:r>
                  <a:rPr lang="en-US" sz="1800" baseline="0" dirty="0">
                    <a:solidFill>
                      <a:schemeClr val="tx2"/>
                    </a:solidFill>
                    <a:latin typeface="Trebuchet MS" pitchFamily="34" charset="0"/>
                  </a:rPr>
                  <a:t> and click on the FB icon. </a:t>
                </a:r>
                <a:endParaRPr lang="en-US" sz="1800" dirty="0">
                  <a:solidFill>
                    <a:schemeClr val="tx2"/>
                  </a:solidFill>
                  <a:latin typeface="Trebuchet MS" pitchFamily="34" charset="0"/>
                </a:endParaRPr>
              </a:p>
            </p:txBody>
          </p:sp>
        </p:grpSp>
      </p:grpSp>
      <p:grpSp>
        <p:nvGrpSpPr>
          <p:cNvPr id="53" name="Group 52"/>
          <p:cNvGrpSpPr/>
          <p:nvPr userDrawn="1"/>
        </p:nvGrpSpPr>
        <p:grpSpPr>
          <a:xfrm>
            <a:off x="-8418892" y="-1"/>
            <a:ext cx="8264149" cy="438912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138756" rtl="0" eaLnBrk="1" fontAlgn="auto" latinLnBrk="0" hangingPunct="1">
                <a:lnSpc>
                  <a:spcPct val="100000"/>
                </a:lnSpc>
                <a:spcBef>
                  <a:spcPts val="0"/>
                </a:spcBef>
                <a:spcAft>
                  <a:spcPts val="0"/>
                </a:spcAft>
                <a:buClrTx/>
                <a:buSzTx/>
                <a:buFontTx/>
                <a:buNone/>
                <a:tabLst/>
                <a:defRPr/>
              </a:pPr>
              <a:r>
                <a:rPr lang="en-US" sz="2400" b="1" spc="0" dirty="0">
                  <a:solidFill>
                    <a:srgbClr val="FF0000"/>
                  </a:solidFill>
                  <a:latin typeface="Trebuchet MS" pitchFamily="34" charset="0"/>
                </a:rPr>
                <a:t>(—THIS SIDEBAR DOES NOT PRINT—)</a:t>
              </a:r>
              <a:endParaRPr lang="en-US" sz="2400" b="1" spc="450" dirty="0">
                <a:solidFill>
                  <a:schemeClr val="bg1"/>
                </a:solidFill>
                <a:latin typeface="Trebuchet MS" pitchFamily="34" charset="0"/>
              </a:endParaRPr>
            </a:p>
            <a:p>
              <a:pPr algn="ctr"/>
              <a:r>
                <a:rPr lang="en-US" sz="3000" b="1" spc="450" dirty="0">
                  <a:solidFill>
                    <a:schemeClr val="bg1"/>
                  </a:solidFill>
                  <a:latin typeface="Trebuchet MS" pitchFamily="34" charset="0"/>
                </a:rPr>
                <a:t>DESIGN</a:t>
              </a:r>
              <a:r>
                <a:rPr lang="en-US" sz="3000" b="1" spc="450" baseline="0" dirty="0">
                  <a:solidFill>
                    <a:schemeClr val="bg1"/>
                  </a:solidFill>
                  <a:latin typeface="Trebuchet MS" pitchFamily="34" charset="0"/>
                </a:rPr>
                <a:t> </a:t>
              </a:r>
              <a:r>
                <a:rPr lang="en-US" sz="3000" b="1" spc="450" dirty="0">
                  <a:solidFill>
                    <a:schemeClr val="bg1"/>
                  </a:solidFill>
                  <a:latin typeface="Trebuchet MS" pitchFamily="34" charset="0"/>
                </a:rPr>
                <a:t>GUIDE</a:t>
              </a:r>
            </a:p>
            <a:p>
              <a:pPr algn="ctr"/>
              <a:endParaRPr lang="en-US" sz="2100" b="1" dirty="0">
                <a:latin typeface="Trebuchet MS" pitchFamily="34" charset="0"/>
              </a:endParaRPr>
            </a:p>
            <a:p>
              <a:pPr defTabSz="2824229"/>
              <a:r>
                <a:rPr lang="en-US" sz="2100" i="0" dirty="0">
                  <a:latin typeface="Trebuchet MS" pitchFamily="34" charset="0"/>
                </a:rPr>
                <a:t>This PowerPoint</a:t>
              </a:r>
              <a:r>
                <a:rPr lang="en-US" sz="2100" i="0" baseline="0" dirty="0">
                  <a:latin typeface="Trebuchet MS" pitchFamily="34" charset="0"/>
                </a:rPr>
                <a:t> </a:t>
              </a:r>
              <a:r>
                <a:rPr lang="en-US" sz="2100" i="0" dirty="0">
                  <a:latin typeface="Trebuchet MS" pitchFamily="34" charset="0"/>
                </a:rPr>
                <a:t>2007 template produces</a:t>
              </a:r>
              <a:r>
                <a:rPr lang="en-US" sz="2100" i="0" baseline="0" dirty="0">
                  <a:latin typeface="Trebuchet MS" pitchFamily="34" charset="0"/>
                </a:rPr>
                <a:t> </a:t>
              </a:r>
              <a:r>
                <a:rPr lang="en-US" sz="2100" i="0" dirty="0">
                  <a:latin typeface="Trebuchet MS" pitchFamily="34" charset="0"/>
                </a:rPr>
                <a:t>a 36”x48” presentation poster. </a:t>
              </a:r>
              <a:r>
                <a:rPr lang="en-US" sz="2100" dirty="0">
                  <a:latin typeface="Trebuchet MS" pitchFamily="34" charset="0"/>
                </a:rPr>
                <a:t>You</a:t>
              </a:r>
              <a:r>
                <a:rPr lang="en-US" sz="2100" baseline="0" dirty="0">
                  <a:latin typeface="Trebuchet MS" pitchFamily="34" charset="0"/>
                </a:rPr>
                <a:t> can u</a:t>
              </a:r>
              <a:r>
                <a:rPr lang="en-US" sz="2100" dirty="0">
                  <a:latin typeface="Trebuchet MS" pitchFamily="34" charset="0"/>
                </a:rPr>
                <a:t>se</a:t>
              </a:r>
              <a:r>
                <a:rPr lang="en-US" sz="2100" baseline="0" dirty="0">
                  <a:latin typeface="Trebuchet MS" pitchFamily="34" charset="0"/>
                </a:rPr>
                <a:t> it to create your research poster and </a:t>
              </a:r>
              <a:r>
                <a:rPr lang="en-US" sz="2100" dirty="0">
                  <a:latin typeface="Trebuchet MS" pitchFamily="34" charset="0"/>
                </a:rPr>
                <a:t>save valuable time placing titles, subtitles,</a:t>
              </a:r>
              <a:r>
                <a:rPr lang="en-US" sz="2100" baseline="0" dirty="0">
                  <a:latin typeface="Trebuchet MS" pitchFamily="34" charset="0"/>
                </a:rPr>
                <a:t> text, and graphics</a:t>
              </a:r>
              <a:r>
                <a:rPr lang="en-US" sz="2100" dirty="0">
                  <a:latin typeface="Trebuchet MS" pitchFamily="34" charset="0"/>
                </a:rPr>
                <a:t>. </a:t>
              </a:r>
            </a:p>
            <a:p>
              <a:pPr defTabSz="2824229"/>
              <a:endParaRPr lang="en-US" sz="2100" dirty="0">
                <a:latin typeface="Trebuchet MS" pitchFamily="34" charset="0"/>
              </a:endParaRPr>
            </a:p>
            <a:p>
              <a:pPr defTabSz="3291914"/>
              <a:r>
                <a:rPr lang="en-US" sz="2100" dirty="0">
                  <a:latin typeface="Trebuchet MS" pitchFamily="34" charset="0"/>
                </a:rPr>
                <a:t>We provide a series of online tutorials that will guide you through the poster design process and answer your poster production questions. To view our template tutorials, go online to </a:t>
              </a:r>
              <a:r>
                <a:rPr lang="en-US" sz="2100" b="1" dirty="0">
                  <a:solidFill>
                    <a:srgbClr val="FFC000"/>
                  </a:solidFill>
                  <a:latin typeface="Trebuchet MS" pitchFamily="34" charset="0"/>
                </a:rPr>
                <a:t>PosterPresentations.com</a:t>
              </a:r>
              <a:r>
                <a:rPr lang="en-US" sz="2100" b="1" dirty="0">
                  <a:solidFill>
                    <a:schemeClr val="bg1"/>
                  </a:solidFill>
                  <a:latin typeface="Trebuchet MS" pitchFamily="34" charset="0"/>
                </a:rPr>
                <a:t> </a:t>
              </a:r>
              <a:r>
                <a:rPr lang="en-US" sz="2100" dirty="0">
                  <a:solidFill>
                    <a:schemeClr val="bg1"/>
                  </a:solidFill>
                  <a:latin typeface="Trebuchet MS" pitchFamily="34" charset="0"/>
                </a:rPr>
                <a:t>and click on HELP DESK.</a:t>
              </a:r>
            </a:p>
            <a:p>
              <a:pPr defTabSz="3291914"/>
              <a:endParaRPr lang="en-US" sz="2100" dirty="0">
                <a:latin typeface="Trebuchet MS" pitchFamily="34" charset="0"/>
              </a:endParaRPr>
            </a:p>
            <a:p>
              <a:pPr defTabSz="3291914"/>
              <a:r>
                <a:rPr lang="en-US" sz="2100" dirty="0">
                  <a:solidFill>
                    <a:schemeClr val="bg1"/>
                  </a:solidFill>
                  <a:latin typeface="Trebuchet MS" pitchFamily="34" charset="0"/>
                </a:rPr>
                <a:t>When</a:t>
              </a:r>
              <a:r>
                <a:rPr lang="en-US" sz="2100" baseline="0" dirty="0">
                  <a:solidFill>
                    <a:schemeClr val="bg1"/>
                  </a:solidFill>
                  <a:latin typeface="Trebuchet MS" pitchFamily="34" charset="0"/>
                </a:rPr>
                <a:t> you are ready to print your poster</a:t>
              </a:r>
              <a:r>
                <a:rPr lang="en-US" sz="2100" dirty="0">
                  <a:solidFill>
                    <a:schemeClr val="bg1"/>
                  </a:solidFill>
                  <a:latin typeface="Trebuchet MS" pitchFamily="34" charset="0"/>
                </a:rPr>
                <a:t>,</a:t>
              </a:r>
              <a:r>
                <a:rPr lang="en-US" sz="2100" baseline="0" dirty="0">
                  <a:solidFill>
                    <a:schemeClr val="bg1"/>
                  </a:solidFill>
                  <a:latin typeface="Trebuchet MS" pitchFamily="34" charset="0"/>
                </a:rPr>
                <a:t> go online to </a:t>
              </a:r>
              <a:r>
                <a:rPr lang="en-US" sz="2100" b="0" dirty="0">
                  <a:solidFill>
                    <a:schemeClr val="bg1"/>
                  </a:solidFill>
                  <a:latin typeface="Trebuchet MS" pitchFamily="34" charset="0"/>
                </a:rPr>
                <a:t>PosterPresentations.com</a:t>
              </a:r>
              <a:br>
                <a:rPr lang="en-US" sz="2100" dirty="0">
                  <a:solidFill>
                    <a:schemeClr val="bg1"/>
                  </a:solidFill>
                  <a:latin typeface="Trebuchet MS" pitchFamily="34" charset="0"/>
                </a:rPr>
              </a:br>
              <a:endParaRPr lang="en-US" sz="2100" dirty="0">
                <a:solidFill>
                  <a:schemeClr val="bg1"/>
                </a:solidFill>
                <a:latin typeface="Trebuchet MS" pitchFamily="34" charset="0"/>
              </a:endParaRPr>
            </a:p>
            <a:p>
              <a:pPr algn="l" defTabSz="2824229"/>
              <a:r>
                <a:rPr lang="en-US" sz="2100" b="0" dirty="0">
                  <a:solidFill>
                    <a:schemeClr val="bg1"/>
                  </a:solidFill>
                  <a:latin typeface="Trebuchet MS" pitchFamily="34" charset="0"/>
                </a:rPr>
                <a:t>Need</a:t>
              </a:r>
              <a:r>
                <a:rPr lang="en-US" sz="2100" b="0" baseline="0" dirty="0">
                  <a:solidFill>
                    <a:schemeClr val="bg1"/>
                  </a:solidFill>
                  <a:latin typeface="Trebuchet MS" pitchFamily="34" charset="0"/>
                </a:rPr>
                <a:t> assistance? Call us at </a:t>
              </a:r>
              <a:r>
                <a:rPr lang="en-US" sz="2100" b="0" dirty="0">
                  <a:solidFill>
                    <a:srgbClr val="FFC000"/>
                  </a:solidFill>
                  <a:latin typeface="Trebuchet MS" pitchFamily="34" charset="0"/>
                </a:rPr>
                <a:t>1.510.649.3001</a:t>
              </a:r>
            </a:p>
            <a:p>
              <a:pPr algn="l" defTabSz="2824229"/>
              <a:endParaRPr lang="en-US" sz="2700" b="1" dirty="0">
                <a:solidFill>
                  <a:srgbClr val="FFFF00"/>
                </a:solidFill>
                <a:latin typeface="Trebuchet MS" pitchFamily="34" charset="0"/>
              </a:endParaRPr>
            </a:p>
            <a:p>
              <a:pPr algn="ctr"/>
              <a:endParaRPr lang="en-US" sz="1800" b="1" dirty="0">
                <a:solidFill>
                  <a:schemeClr val="bg1"/>
                </a:solidFill>
                <a:latin typeface="Trebuchet MS" pitchFamily="34" charset="0"/>
              </a:endParaRPr>
            </a:p>
            <a:p>
              <a:pPr algn="ctr"/>
              <a:r>
                <a:rPr lang="en-US" sz="3000" b="1" spc="450" dirty="0">
                  <a:solidFill>
                    <a:schemeClr val="bg1"/>
                  </a:solidFill>
                  <a:latin typeface="Trebuchet MS" pitchFamily="34" charset="0"/>
                </a:rPr>
                <a:t>QUICK START</a:t>
              </a:r>
            </a:p>
            <a:p>
              <a:pPr algn="ctr"/>
              <a:endParaRPr lang="en-US" sz="2400" b="1" baseline="0" dirty="0">
                <a:solidFill>
                  <a:schemeClr val="bg1"/>
                </a:solidFill>
                <a:latin typeface="Trebuchet MS" pitchFamily="34" charset="0"/>
              </a:endParaRPr>
            </a:p>
            <a:p>
              <a:pPr algn="ctr"/>
              <a:r>
                <a:rPr lang="en-US" sz="2400" b="1" baseline="0" dirty="0">
                  <a:solidFill>
                    <a:srgbClr val="FFC000"/>
                  </a:solidFill>
                  <a:latin typeface="Trebuchet MS" pitchFamily="34" charset="0"/>
                </a:rPr>
                <a:t>Zoom in and out</a:t>
              </a:r>
            </a:p>
            <a:p>
              <a:pPr marL="1419225" indent="-1419225" algn="l" defTabSz="638175"/>
              <a:r>
                <a:rPr lang="en-US" sz="1800" b="0" baseline="0" dirty="0">
                  <a:solidFill>
                    <a:schemeClr val="bg1"/>
                  </a:solidFill>
                  <a:latin typeface="Trebuchet MS" pitchFamily="34" charset="0"/>
                </a:rPr>
                <a:t>	</a:t>
              </a:r>
              <a:r>
                <a:rPr lang="en-US" sz="1800" b="0" baseline="0" dirty="0">
                  <a:solidFill>
                    <a:schemeClr val="bg1">
                      <a:lumMod val="75000"/>
                    </a:schemeClr>
                  </a:solidFill>
                  <a:latin typeface="Trebuchet MS" pitchFamily="34" charset="0"/>
                </a:rPr>
                <a:t>As you work on your poster zoom in and out to the level that is more comfortable to you. </a:t>
              </a:r>
            </a:p>
            <a:p>
              <a:pPr marL="1419225" indent="-1419225" algn="l" defTabSz="638175"/>
              <a:r>
                <a:rPr lang="en-US" sz="1800" b="1" baseline="0" dirty="0">
                  <a:solidFill>
                    <a:schemeClr val="bg1">
                      <a:lumMod val="75000"/>
                    </a:schemeClr>
                  </a:solidFill>
                  <a:latin typeface="Trebuchet MS" pitchFamily="34" charset="0"/>
                </a:rPr>
                <a:t>	</a:t>
              </a:r>
              <a:r>
                <a:rPr lang="en-US" sz="1800" b="0" baseline="0" dirty="0">
                  <a:solidFill>
                    <a:schemeClr val="bg1">
                      <a:lumMod val="75000"/>
                    </a:schemeClr>
                  </a:solidFill>
                  <a:latin typeface="Trebuchet MS" pitchFamily="34" charset="0"/>
                </a:rPr>
                <a:t>Go to VIEW &gt; ZOOM.</a:t>
              </a:r>
            </a:p>
            <a:p>
              <a:pPr algn="l"/>
              <a:endParaRPr lang="en-US" sz="2100" b="0" baseline="0" dirty="0">
                <a:solidFill>
                  <a:schemeClr val="bg1"/>
                </a:solidFill>
                <a:latin typeface="Trebuchet MS" pitchFamily="34" charset="0"/>
              </a:endParaRPr>
            </a:p>
            <a:p>
              <a:pPr algn="ctr"/>
              <a:r>
                <a:rPr lang="en-US" sz="2400" b="1" baseline="0" dirty="0">
                  <a:solidFill>
                    <a:srgbClr val="FFC000"/>
                  </a:solidFill>
                  <a:latin typeface="Trebuchet MS" pitchFamily="34" charset="0"/>
                </a:rPr>
                <a:t>Title, Authors, and Affiliations</a:t>
              </a:r>
            </a:p>
            <a:p>
              <a:pPr algn="l"/>
              <a:r>
                <a:rPr lang="en-US" sz="1800" b="0" baseline="0" dirty="0">
                  <a:solidFill>
                    <a:schemeClr val="bg1">
                      <a:lumMod val="75000"/>
                    </a:schemeClr>
                  </a:solidFill>
                  <a:latin typeface="Trebuchet MS" pitchFamily="34" charset="0"/>
                </a:rPr>
                <a:t>Start designing your poster by adding the title, the names of the authors, and the affiliated institutions. </a:t>
              </a:r>
              <a:r>
                <a:rPr lang="en-US" sz="18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1800" b="0" spc="0" baseline="0" dirty="0">
                <a:solidFill>
                  <a:schemeClr val="bg1">
                    <a:lumMod val="75000"/>
                  </a:schemeClr>
                </a:solidFill>
                <a:latin typeface="Trebuchet MS" pitchFamily="34" charset="0"/>
              </a:endParaRPr>
            </a:p>
            <a:p>
              <a:pPr algn="l"/>
              <a:r>
                <a:rPr lang="en-US" sz="1800" b="1" spc="225" baseline="0" dirty="0">
                  <a:solidFill>
                    <a:srgbClr val="FFC000"/>
                  </a:solidFill>
                  <a:latin typeface="Trebuchet MS" pitchFamily="34" charset="0"/>
                </a:rPr>
                <a:t>TIP</a:t>
              </a:r>
              <a:r>
                <a:rPr lang="en-US" sz="1800" b="1" baseline="0" dirty="0">
                  <a:solidFill>
                    <a:srgbClr val="FFC000"/>
                  </a:solidFill>
                  <a:latin typeface="Trebuchet MS" pitchFamily="34" charset="0"/>
                </a:rPr>
                <a:t>: </a:t>
              </a:r>
              <a:r>
                <a:rPr lang="en-US" sz="1800" b="0" baseline="0" dirty="0">
                  <a:solidFill>
                    <a:schemeClr val="bg1">
                      <a:lumMod val="75000"/>
                    </a:schemeClr>
                  </a:solidFill>
                  <a:latin typeface="Trebuchet MS" pitchFamily="34" charset="0"/>
                </a:rPr>
                <a:t>The font size of your title should be bigger than your name(s) and institution name(s).</a:t>
              </a:r>
            </a:p>
            <a:p>
              <a:pPr algn="l"/>
              <a:br>
                <a:rPr lang="en-US" sz="2100" b="1" baseline="0" dirty="0">
                  <a:solidFill>
                    <a:schemeClr val="bg1"/>
                  </a:solidFill>
                  <a:latin typeface="Trebuchet MS" pitchFamily="34" charset="0"/>
                </a:rPr>
              </a:br>
              <a:endParaRPr lang="en-US" sz="2100" b="1" dirty="0">
                <a:solidFill>
                  <a:schemeClr val="bg1"/>
                </a:solidFill>
                <a:latin typeface="Trebuchet MS" pitchFamily="34" charset="0"/>
              </a:endParaRPr>
            </a:p>
            <a:p>
              <a:pPr algn="ctr"/>
              <a:endParaRPr lang="en-US" sz="2100" b="1" dirty="0">
                <a:solidFill>
                  <a:srgbClr val="FFC000"/>
                </a:solidFill>
                <a:latin typeface="Trebuchet MS" pitchFamily="34" charset="0"/>
              </a:endParaRPr>
            </a:p>
            <a:p>
              <a:pPr algn="ctr"/>
              <a:endParaRPr lang="en-US" sz="2100" b="1" dirty="0">
                <a:solidFill>
                  <a:srgbClr val="FFC000"/>
                </a:solidFill>
                <a:latin typeface="Trebuchet MS" pitchFamily="34" charset="0"/>
              </a:endParaRPr>
            </a:p>
            <a:p>
              <a:pPr algn="ctr"/>
              <a:r>
                <a:rPr lang="en-US" sz="2400" b="1" dirty="0">
                  <a:solidFill>
                    <a:srgbClr val="FFC000"/>
                  </a:solidFill>
                  <a:latin typeface="Trebuchet MS" pitchFamily="34" charset="0"/>
                </a:rPr>
                <a:t>Adding Logos</a:t>
              </a:r>
              <a:r>
                <a:rPr lang="en-US" sz="2400" b="1" baseline="0" dirty="0">
                  <a:solidFill>
                    <a:srgbClr val="FFC000"/>
                  </a:solidFill>
                  <a:latin typeface="Trebuchet MS" pitchFamily="34" charset="0"/>
                </a:rPr>
                <a:t> / Seals</a:t>
              </a:r>
            </a:p>
            <a:p>
              <a:pPr algn="l"/>
              <a:r>
                <a:rPr lang="en-US" sz="18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1800" b="0" spc="225" baseline="0" dirty="0">
                <a:solidFill>
                  <a:schemeClr val="bg1">
                    <a:lumMod val="75000"/>
                  </a:schemeClr>
                </a:solidFill>
                <a:latin typeface="Trebuchet MS" pitchFamily="34" charset="0"/>
              </a:endParaRPr>
            </a:p>
            <a:p>
              <a:pPr algn="l"/>
              <a:r>
                <a:rPr lang="en-US" sz="1800" b="1" spc="225" baseline="0" dirty="0">
                  <a:solidFill>
                    <a:srgbClr val="FFC000"/>
                  </a:solidFill>
                  <a:latin typeface="Trebuchet MS" pitchFamily="34" charset="0"/>
                </a:rPr>
                <a:t>TIP:</a:t>
              </a:r>
              <a:r>
                <a:rPr lang="en-US" sz="1800" b="1" spc="0" baseline="0" dirty="0">
                  <a:solidFill>
                    <a:srgbClr val="FFC000"/>
                  </a:solidFill>
                  <a:latin typeface="Trebuchet MS" pitchFamily="34" charset="0"/>
                </a:rPr>
                <a:t> </a:t>
              </a:r>
              <a:r>
                <a:rPr lang="en-US" sz="1800" b="0" baseline="0" dirty="0">
                  <a:solidFill>
                    <a:schemeClr val="bg1">
                      <a:lumMod val="75000"/>
                    </a:schemeClr>
                  </a:solidFill>
                  <a:latin typeface="Trebuchet MS" pitchFamily="34" charset="0"/>
                </a:rPr>
                <a:t>See if your school’s logo is available on our free poster templates page.</a:t>
              </a:r>
            </a:p>
            <a:p>
              <a:pPr algn="l"/>
              <a:endParaRPr lang="en-US" sz="1800" b="0" baseline="0" dirty="0">
                <a:latin typeface="Trebuchet MS" pitchFamily="34" charset="0"/>
              </a:endParaRPr>
            </a:p>
            <a:p>
              <a:pPr algn="ctr"/>
              <a:r>
                <a:rPr lang="en-US" sz="2400" b="1" baseline="0" dirty="0">
                  <a:solidFill>
                    <a:srgbClr val="FFC000"/>
                  </a:solidFill>
                  <a:latin typeface="Trebuchet MS" pitchFamily="34" charset="0"/>
                </a:rPr>
                <a:t>Photographs / Graphics</a:t>
              </a:r>
            </a:p>
            <a:p>
              <a:pPr algn="l" defTabSz="733425"/>
              <a:r>
                <a:rPr lang="en-US" sz="18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1800" b="0" spc="0" baseline="0" dirty="0">
                  <a:solidFill>
                    <a:schemeClr val="bg1">
                      <a:lumMod val="75000"/>
                    </a:schemeClr>
                  </a:solidFill>
                  <a:latin typeface="Trebuchet MS" pitchFamily="34" charset="0"/>
                </a:rPr>
                <a:t>disproportionally.</a:t>
              </a:r>
            </a:p>
            <a:p>
              <a:pPr algn="l" defTabSz="733425"/>
              <a:endParaRPr lang="en-US" sz="1800" b="0" baseline="0" dirty="0">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r>
                <a:rPr lang="en-US" sz="2400" b="1" baseline="0" dirty="0">
                  <a:solidFill>
                    <a:srgbClr val="FFC000"/>
                  </a:solidFill>
                  <a:latin typeface="Trebuchet MS" pitchFamily="34" charset="0"/>
                </a:rPr>
                <a:t>Image Quality Check</a:t>
              </a:r>
            </a:p>
            <a:p>
              <a:pPr lvl="0" algn="l" defTabSz="733425"/>
              <a:r>
                <a:rPr lang="en-US" sz="1800" b="0" baseline="0" dirty="0">
                  <a:solidFill>
                    <a:schemeClr val="bg1">
                      <a:lumMod val="75000"/>
                    </a:schemeClr>
                  </a:solidFill>
                  <a:latin typeface="Trebuchet MS" pitchFamily="34" charset="0"/>
                </a:rPr>
                <a:t>Zoom in and look at your images at 100% magnification. If they look good they will print well. </a:t>
              </a:r>
              <a:endParaRPr lang="en-US" sz="2100" b="0" dirty="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1"/>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058884"/>
              <a:chOff x="-4470427" y="11016658"/>
              <a:chExt cx="3470785" cy="945939"/>
            </a:xfrm>
          </p:grpSpPr>
          <p:grpSp>
            <p:nvGrpSpPr>
              <p:cNvPr id="64" name="Group 63"/>
              <p:cNvGrpSpPr/>
              <p:nvPr userDrawn="1"/>
            </p:nvGrpSpPr>
            <p:grpSpPr>
              <a:xfrm>
                <a:off x="-2783495" y="11060886"/>
                <a:ext cx="624431" cy="822832"/>
                <a:chOff x="-3958697" y="11117435"/>
                <a:chExt cx="779338" cy="1179113"/>
              </a:xfrm>
            </p:grpSpPr>
            <p:pic>
              <p:nvPicPr>
                <p:cNvPr id="70" name="Picture 69"/>
                <p:cNvPicPr>
                  <a:picLocks noChangeAspect="1"/>
                </p:cNvPicPr>
                <p:nvPr userDrawn="1"/>
              </p:nvPicPr>
              <p:blipFill>
                <a:blip r:embed="rId13"/>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182370"/>
                </a:xfrm>
                <a:prstGeom prst="rect">
                  <a:avLst/>
                </a:prstGeom>
                <a:solidFill>
                  <a:schemeClr val="accent1"/>
                </a:solidFill>
                <a:ln>
                  <a:noFill/>
                </a:ln>
              </p:spPr>
              <p:txBody>
                <a:bodyPr wrap="square" lIns="91440" tIns="91440" rIns="91440" bIns="91440" rtlCol="0">
                  <a:spAutoFit/>
                </a:bodyPr>
                <a:lstStyle/>
                <a:p>
                  <a:pPr algn="ctr"/>
                  <a:r>
                    <a:rPr lang="en-US" sz="1200" b="1" dirty="0">
                      <a:solidFill>
                        <a:schemeClr val="tx1"/>
                      </a:solidFill>
                    </a:rPr>
                    <a:t>ORIGINAL</a:t>
                  </a:r>
                </a:p>
              </p:txBody>
            </p:sp>
          </p:grpSp>
          <p:grpSp>
            <p:nvGrpSpPr>
              <p:cNvPr id="65" name="Group 64"/>
              <p:cNvGrpSpPr/>
              <p:nvPr userDrawn="1"/>
            </p:nvGrpSpPr>
            <p:grpSpPr>
              <a:xfrm>
                <a:off x="-2033159" y="11060892"/>
                <a:ext cx="1033517" cy="829017"/>
                <a:chOff x="-2921738" y="11200127"/>
                <a:chExt cx="1420279" cy="1139250"/>
              </a:xfrm>
            </p:grpSpPr>
            <p:pic>
              <p:nvPicPr>
                <p:cNvPr id="68" name="Picture 67"/>
                <p:cNvPicPr>
                  <a:picLocks noChangeAspect="1"/>
                </p:cNvPicPr>
                <p:nvPr userDrawn="1"/>
              </p:nvPicPr>
              <p:blipFill>
                <a:blip r:embed="rId13"/>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163959"/>
                </a:xfrm>
                <a:prstGeom prst="rect">
                  <a:avLst/>
                </a:prstGeom>
                <a:solidFill>
                  <a:srgbClr val="FF0000"/>
                </a:solidFill>
              </p:spPr>
              <p:txBody>
                <a:bodyPr wrap="square" lIns="457200" tIns="91440" rIns="457200" bIns="91440" rtlCol="0">
                  <a:spAutoFit/>
                </a:bodyPr>
                <a:lstStyle/>
                <a:p>
                  <a:pPr algn="ctr"/>
                  <a:r>
                    <a:rPr lang="en-US" sz="1050" b="1" dirty="0">
                      <a:solidFill>
                        <a:schemeClr val="bg1"/>
                      </a:solidFill>
                    </a:rPr>
                    <a:t>DISTORTED</a:t>
                  </a:r>
                  <a:endParaRPr lang="en-US" sz="525" b="1" dirty="0">
                    <a:solidFill>
                      <a:schemeClr val="bg1"/>
                    </a:solidFill>
                  </a:endParaRPr>
                </a:p>
              </p:txBody>
            </p:sp>
          </p:grpSp>
          <p:pic>
            <p:nvPicPr>
              <p:cNvPr id="66" name="Picture 65"/>
              <p:cNvPicPr>
                <a:picLocks noChangeAspect="1"/>
              </p:cNvPicPr>
              <p:nvPr userDrawn="1"/>
            </p:nvPicPr>
            <p:blipFill>
              <a:blip r:embed="rId14"/>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296952"/>
              </a:xfrm>
              <a:prstGeom prst="rect">
                <a:avLst/>
              </a:prstGeom>
              <a:noFill/>
            </p:spPr>
            <p:txBody>
              <a:bodyPr wrap="square" lIns="457200" tIns="457200" rIns="457200" bIns="0" rtlCol="0">
                <a:spAutoFit/>
              </a:bodyPr>
              <a:lstStyle/>
              <a:p>
                <a:pPr algn="ctr"/>
                <a:r>
                  <a:rPr lang="en-US" sz="1200" dirty="0">
                    <a:solidFill>
                      <a:schemeClr val="bg1"/>
                    </a:solidFill>
                  </a:rPr>
                  <a:t>Corner</a:t>
                </a:r>
                <a:r>
                  <a:rPr lang="en-US" sz="1200" baseline="0" dirty="0">
                    <a:solidFill>
                      <a:schemeClr val="bg1"/>
                    </a:solidFill>
                  </a:rPr>
                  <a:t> handles</a:t>
                </a:r>
                <a:endParaRPr lang="en-US" sz="1200" dirty="0">
                  <a:solidFill>
                    <a:schemeClr val="bg1"/>
                  </a:solidFill>
                </a:endParaRPr>
              </a:p>
            </p:txBody>
          </p:sp>
        </p:grpSp>
        <p:grpSp>
          <p:nvGrpSpPr>
            <p:cNvPr id="59" name="Group 58"/>
            <p:cNvGrpSpPr/>
            <p:nvPr userDrawn="1"/>
          </p:nvGrpSpPr>
          <p:grpSpPr>
            <a:xfrm>
              <a:off x="-10414184" y="27751412"/>
              <a:ext cx="9353791" cy="2453251"/>
              <a:chOff x="-4762089" y="12734137"/>
              <a:chExt cx="4310744"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4641"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4642"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07833"/>
                <a:ext cx="1117601" cy="170209"/>
              </a:xfrm>
              <a:prstGeom prst="rect">
                <a:avLst/>
              </a:prstGeom>
              <a:noFill/>
            </p:spPr>
            <p:txBody>
              <a:bodyPr wrap="square" lIns="91440" tIns="91440" rIns="91440" bIns="0" rtlCol="0">
                <a:spAutoFit/>
              </a:bodyPr>
              <a:lstStyle/>
              <a:p>
                <a:pPr algn="ctr"/>
                <a:r>
                  <a:rPr lang="en-US" sz="1200" dirty="0">
                    <a:solidFill>
                      <a:srgbClr val="92D050"/>
                    </a:solidFill>
                  </a:rPr>
                  <a:t>Good</a:t>
                </a:r>
                <a:r>
                  <a:rPr lang="en-US" sz="1200" baseline="0" dirty="0">
                    <a:solidFill>
                      <a:srgbClr val="92D050"/>
                    </a:solidFill>
                  </a:rPr>
                  <a:t> </a:t>
                </a:r>
                <a:r>
                  <a:rPr lang="en-US" sz="1200" baseline="0" dirty="0">
                    <a:solidFill>
                      <a:schemeClr val="bg1"/>
                    </a:solidFill>
                  </a:rPr>
                  <a:t>printing quality</a:t>
                </a:r>
                <a:endParaRPr lang="en-US" sz="1200" dirty="0">
                  <a:solidFill>
                    <a:schemeClr val="bg1"/>
                  </a:solidFill>
                </a:endParaRPr>
              </a:p>
            </p:txBody>
          </p:sp>
          <p:sp>
            <p:nvSpPr>
              <p:cNvPr id="63" name="TextBox 62"/>
              <p:cNvSpPr txBox="1"/>
              <p:nvPr userDrawn="1"/>
            </p:nvSpPr>
            <p:spPr>
              <a:xfrm rot="16200000">
                <a:off x="-1095250" y="13217360"/>
                <a:ext cx="1117601" cy="170209"/>
              </a:xfrm>
              <a:prstGeom prst="rect">
                <a:avLst/>
              </a:prstGeom>
              <a:noFill/>
            </p:spPr>
            <p:txBody>
              <a:bodyPr wrap="square" lIns="91440" tIns="91440" rIns="91440" bIns="0" rtlCol="0">
                <a:spAutoFit/>
              </a:bodyPr>
              <a:lstStyle/>
              <a:p>
                <a:pPr algn="ctr"/>
                <a:r>
                  <a:rPr lang="en-US" sz="1200" dirty="0">
                    <a:solidFill>
                      <a:srgbClr val="FF0000"/>
                    </a:solidFill>
                  </a:rPr>
                  <a:t>Bad </a:t>
                </a:r>
                <a:r>
                  <a:rPr lang="en-US" sz="1200" dirty="0">
                    <a:solidFill>
                      <a:schemeClr val="bg1"/>
                    </a:solidFill>
                  </a:rPr>
                  <a:t>printing quality</a:t>
                </a:r>
              </a:p>
            </p:txBody>
          </p:sp>
        </p:grpSp>
      </p:grpSp>
      <p:sp>
        <p:nvSpPr>
          <p:cNvPr id="35" name="Rounded Rectangle 34"/>
          <p:cNvSpPr/>
          <p:nvPr userDrawn="1"/>
        </p:nvSpPr>
        <p:spPr>
          <a:xfrm>
            <a:off x="592431" y="7189357"/>
            <a:ext cx="31627618" cy="3564890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36" name="Rounded Rectangle 35"/>
          <p:cNvSpPr/>
          <p:nvPr userDrawn="1"/>
        </p:nvSpPr>
        <p:spPr>
          <a:xfrm>
            <a:off x="0" y="0"/>
            <a:ext cx="32918400" cy="640080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cxnSp>
        <p:nvCxnSpPr>
          <p:cNvPr id="40" name="Straight Connector 39"/>
          <p:cNvCxnSpPr/>
          <p:nvPr userDrawn="1"/>
        </p:nvCxnSpPr>
        <p:spPr>
          <a:xfrm>
            <a:off x="0" y="6400800"/>
            <a:ext cx="32918400" cy="0"/>
          </a:xfrm>
          <a:prstGeom prst="line">
            <a:avLst/>
          </a:prstGeom>
          <a:ln w="174625" cmpd="sng">
            <a:solidFill>
              <a:schemeClr val="accent6">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37" name="TextBox 36"/>
          <p:cNvSpPr txBox="1"/>
          <p:nvPr userDrawn="1"/>
        </p:nvSpPr>
        <p:spPr>
          <a:xfrm>
            <a:off x="33365406" y="41465956"/>
            <a:ext cx="5722183" cy="1075376"/>
          </a:xfrm>
          <a:prstGeom prst="rect">
            <a:avLst/>
          </a:prstGeom>
          <a:noFill/>
        </p:spPr>
        <p:txBody>
          <a:bodyPr wrap="square" lIns="48978" tIns="24488" rIns="48978" bIns="24488" rtlCol="0">
            <a:spAutoFit/>
          </a:bodyPr>
          <a:lstStyle/>
          <a:p>
            <a:pPr marL="301229" indent="-301229">
              <a:lnSpc>
                <a:spcPts val="1950"/>
              </a:lnSpc>
            </a:pPr>
            <a:r>
              <a:rPr lang="en-US" sz="2100" dirty="0">
                <a:solidFill>
                  <a:schemeClr val="bg1"/>
                </a:solidFill>
              </a:rPr>
              <a:t>©2015</a:t>
            </a:r>
            <a:r>
              <a:rPr lang="en-US" sz="2100" baseline="0" dirty="0">
                <a:solidFill>
                  <a:schemeClr val="bg1"/>
                </a:solidFill>
              </a:rPr>
              <a:t> </a:t>
            </a:r>
            <a:r>
              <a:rPr lang="en-US" sz="2100" dirty="0">
                <a:solidFill>
                  <a:schemeClr val="bg1"/>
                </a:solidFill>
              </a:rPr>
              <a:t>PosterPresentations.com</a:t>
            </a:r>
          </a:p>
          <a:p>
            <a:pPr marL="216694" indent="0">
              <a:lnSpc>
                <a:spcPts val="1950"/>
              </a:lnSpc>
            </a:pPr>
            <a:r>
              <a:rPr lang="en-US" sz="1800" dirty="0">
                <a:solidFill>
                  <a:schemeClr val="bg1"/>
                </a:solidFill>
              </a:rPr>
              <a:t>2117 Fourth Street ,</a:t>
            </a:r>
            <a:r>
              <a:rPr lang="en-US" sz="1800" baseline="0" dirty="0">
                <a:solidFill>
                  <a:schemeClr val="bg1"/>
                </a:solidFill>
              </a:rPr>
              <a:t> Unit C</a:t>
            </a:r>
          </a:p>
          <a:p>
            <a:pPr marL="216694" indent="0">
              <a:lnSpc>
                <a:spcPts val="1950"/>
              </a:lnSpc>
            </a:pPr>
            <a:r>
              <a:rPr lang="en-US" sz="1800" baseline="0" dirty="0">
                <a:solidFill>
                  <a:schemeClr val="bg1"/>
                </a:solidFill>
              </a:rPr>
              <a:t>Berkeley CA </a:t>
            </a:r>
            <a:r>
              <a:rPr lang="en-US" sz="1500" baseline="0" dirty="0">
                <a:solidFill>
                  <a:schemeClr val="bg1"/>
                </a:solidFill>
              </a:rPr>
              <a:t>94710</a:t>
            </a:r>
            <a:endParaRPr lang="en-US" sz="1800" baseline="0" dirty="0">
              <a:solidFill>
                <a:schemeClr val="bg1"/>
              </a:solidFill>
            </a:endParaRPr>
          </a:p>
          <a:p>
            <a:pPr marL="216694" indent="0">
              <a:lnSpc>
                <a:spcPts val="1950"/>
              </a:lnSpc>
            </a:pPr>
            <a:r>
              <a:rPr lang="en-US" sz="1800" b="1" baseline="0" dirty="0">
                <a:solidFill>
                  <a:srgbClr val="FFFF00"/>
                </a:solidFill>
              </a:rPr>
              <a:t>posterpresenter@gmail.com</a:t>
            </a:r>
            <a:endParaRPr lang="en-US" sz="2100" b="1" dirty="0">
              <a:solidFill>
                <a:srgbClr val="FFFF00"/>
              </a:solidFill>
            </a:endParaRPr>
          </a:p>
        </p:txBody>
      </p:sp>
      <p:sp>
        <p:nvSpPr>
          <p:cNvPr id="38" name="Text Box 14"/>
          <p:cNvSpPr txBox="1">
            <a:spLocks noChangeArrowheads="1"/>
          </p:cNvSpPr>
          <p:nvPr userDrawn="1"/>
        </p:nvSpPr>
        <p:spPr bwMode="auto">
          <a:xfrm>
            <a:off x="1113133" y="42832778"/>
            <a:ext cx="1885950" cy="284611"/>
          </a:xfrm>
          <a:prstGeom prst="rect">
            <a:avLst/>
          </a:prstGeom>
          <a:noFill/>
          <a:ln w="9525">
            <a:noFill/>
            <a:miter lim="800000"/>
            <a:headEnd/>
            <a:tailEnd/>
          </a:ln>
          <a:effectLst/>
        </p:spPr>
        <p:txBody>
          <a:bodyPr lIns="68447" tIns="34217" rIns="68447" bIns="34217">
            <a:spAutoFit/>
          </a:bodyPr>
          <a:lstStyle/>
          <a:p>
            <a:pPr eaLnBrk="0" hangingPunct="0">
              <a:lnSpc>
                <a:spcPct val="65000"/>
              </a:lnSpc>
              <a:spcBef>
                <a:spcPct val="50000"/>
              </a:spcBef>
              <a:defRPr/>
            </a:pPr>
            <a:r>
              <a:rPr lang="en-US" sz="525"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9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3291675" rtl="0" eaLnBrk="1" latinLnBrk="0" hangingPunct="1">
        <a:spcBef>
          <a:spcPct val="0"/>
        </a:spcBef>
        <a:buNone/>
        <a:defRPr sz="6600" kern="1200">
          <a:solidFill>
            <a:schemeClr val="bg1"/>
          </a:solidFill>
          <a:latin typeface="Trebuchet MS" pitchFamily="34" charset="0"/>
          <a:ea typeface="+mj-ea"/>
          <a:cs typeface="+mj-cs"/>
        </a:defRPr>
      </a:lvl1pPr>
    </p:titleStyle>
    <p:bodyStyle>
      <a:lvl1pPr marL="1234379" indent="-1234379" algn="l" defTabSz="3291675" rtl="0" eaLnBrk="1" latinLnBrk="0" hangingPunct="1">
        <a:spcBef>
          <a:spcPct val="20000"/>
        </a:spcBef>
        <a:buFont typeface="Arial" pitchFamily="34" charset="0"/>
        <a:buChar char="•"/>
        <a:defRPr sz="11550" kern="1200">
          <a:solidFill>
            <a:schemeClr val="tx1"/>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tx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tx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9pPr>
    </p:bodyStyle>
    <p:otherStyle>
      <a:defPPr>
        <a:defRPr lang="en-US"/>
      </a:defPPr>
      <a:lvl1pPr marL="0" algn="l" defTabSz="3291675" rtl="0" eaLnBrk="1" latinLnBrk="0" hangingPunct="1">
        <a:defRPr sz="6450" kern="1200">
          <a:solidFill>
            <a:schemeClr val="tx1"/>
          </a:solidFill>
          <a:latin typeface="+mn-lt"/>
          <a:ea typeface="+mn-ea"/>
          <a:cs typeface="+mn-cs"/>
        </a:defRPr>
      </a:lvl1pPr>
      <a:lvl2pPr marL="1645838" algn="l" defTabSz="3291675" rtl="0" eaLnBrk="1" latinLnBrk="0" hangingPunct="1">
        <a:defRPr sz="6450" kern="1200">
          <a:solidFill>
            <a:schemeClr val="tx1"/>
          </a:solidFill>
          <a:latin typeface="+mn-lt"/>
          <a:ea typeface="+mn-ea"/>
          <a:cs typeface="+mn-cs"/>
        </a:defRPr>
      </a:lvl2pPr>
      <a:lvl3pPr marL="3291675" algn="l" defTabSz="3291675" rtl="0" eaLnBrk="1" latinLnBrk="0" hangingPunct="1">
        <a:defRPr sz="6450" kern="1200">
          <a:solidFill>
            <a:schemeClr val="tx1"/>
          </a:solidFill>
          <a:latin typeface="+mn-lt"/>
          <a:ea typeface="+mn-ea"/>
          <a:cs typeface="+mn-cs"/>
        </a:defRPr>
      </a:lvl3pPr>
      <a:lvl4pPr marL="4937513" algn="l" defTabSz="3291675" rtl="0" eaLnBrk="1" latinLnBrk="0" hangingPunct="1">
        <a:defRPr sz="6450" kern="1200">
          <a:solidFill>
            <a:schemeClr val="tx1"/>
          </a:solidFill>
          <a:latin typeface="+mn-lt"/>
          <a:ea typeface="+mn-ea"/>
          <a:cs typeface="+mn-cs"/>
        </a:defRPr>
      </a:lvl4pPr>
      <a:lvl5pPr marL="6583351" algn="l" defTabSz="3291675" rtl="0" eaLnBrk="1" latinLnBrk="0" hangingPunct="1">
        <a:defRPr sz="6450" kern="1200">
          <a:solidFill>
            <a:schemeClr val="tx1"/>
          </a:solidFill>
          <a:latin typeface="+mn-lt"/>
          <a:ea typeface="+mn-ea"/>
          <a:cs typeface="+mn-cs"/>
        </a:defRPr>
      </a:lvl5pPr>
      <a:lvl6pPr marL="8229189" algn="l" defTabSz="3291675" rtl="0" eaLnBrk="1" latinLnBrk="0" hangingPunct="1">
        <a:defRPr sz="6450" kern="1200">
          <a:solidFill>
            <a:schemeClr val="tx1"/>
          </a:solidFill>
          <a:latin typeface="+mn-lt"/>
          <a:ea typeface="+mn-ea"/>
          <a:cs typeface="+mn-cs"/>
        </a:defRPr>
      </a:lvl6pPr>
      <a:lvl7pPr marL="9875027" algn="l" defTabSz="3291675" rtl="0" eaLnBrk="1" latinLnBrk="0" hangingPunct="1">
        <a:defRPr sz="6450" kern="1200">
          <a:solidFill>
            <a:schemeClr val="tx1"/>
          </a:solidFill>
          <a:latin typeface="+mn-lt"/>
          <a:ea typeface="+mn-ea"/>
          <a:cs typeface="+mn-cs"/>
        </a:defRPr>
      </a:lvl7pPr>
      <a:lvl8pPr marL="11520864" algn="l" defTabSz="3291675" rtl="0" eaLnBrk="1" latinLnBrk="0" hangingPunct="1">
        <a:defRPr sz="6450" kern="1200">
          <a:solidFill>
            <a:schemeClr val="tx1"/>
          </a:solidFill>
          <a:latin typeface="+mn-lt"/>
          <a:ea typeface="+mn-ea"/>
          <a:cs typeface="+mn-cs"/>
        </a:defRPr>
      </a:lvl8pPr>
      <a:lvl9pPr marL="13166702" algn="l" defTabSz="3291675" rtl="0" eaLnBrk="1" latinLnBrk="0" hangingPunct="1">
        <a:defRPr sz="64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hyperlink" Target="https://www.amazon.com/Budds-Canadian-prairie-provinces-Publication/dp/0660102331" TargetMode="External"/><Relationship Id="rId18" Type="http://schemas.openxmlformats.org/officeDocument/2006/relationships/image" Target="../media/image24.png"/><Relationship Id="rId26" Type="http://schemas.openxmlformats.org/officeDocument/2006/relationships/image" Target="../media/image31.png"/><Relationship Id="rId3" Type="http://schemas.openxmlformats.org/officeDocument/2006/relationships/image" Target="../media/image13.tiff"/><Relationship Id="rId21" Type="http://schemas.openxmlformats.org/officeDocument/2006/relationships/image" Target="../media/image26.png"/><Relationship Id="rId34" Type="http://schemas.openxmlformats.org/officeDocument/2006/relationships/image" Target="../media/image39.png"/><Relationship Id="rId7" Type="http://schemas.openxmlformats.org/officeDocument/2006/relationships/image" Target="../media/image17.png"/><Relationship Id="rId12" Type="http://schemas.openxmlformats.org/officeDocument/2006/relationships/hyperlink" Target="https://stellabooks.com/books/no-author/flora-of-north-america-volume-27-bryophytes-mosses-part-1/1206586?selSortBy=srdd&amp;page=3&amp;route=category-234" TargetMode="External"/><Relationship Id="rId17" Type="http://schemas.openxmlformats.org/officeDocument/2006/relationships/image" Target="../media/image23.tiff"/><Relationship Id="rId25" Type="http://schemas.openxmlformats.org/officeDocument/2006/relationships/image" Target="../media/image30.png"/><Relationship Id="rId33" Type="http://schemas.openxmlformats.org/officeDocument/2006/relationships/image" Target="../media/image38.tiff"/><Relationship Id="rId2" Type="http://schemas.openxmlformats.org/officeDocument/2006/relationships/notesSlide" Target="../notesSlides/notesSlide1.xml"/><Relationship Id="rId16" Type="http://schemas.openxmlformats.org/officeDocument/2006/relationships/image" Target="../media/image22.tiff"/><Relationship Id="rId20" Type="http://schemas.openxmlformats.org/officeDocument/2006/relationships/image" Target="../media/image25.png"/><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hyperlink" Target="https://unsplash.com/photos/nrzFZ3UBJ9o" TargetMode="External"/><Relationship Id="rId24" Type="http://schemas.openxmlformats.org/officeDocument/2006/relationships/image" Target="../media/image29.png"/><Relationship Id="rId32" Type="http://schemas.openxmlformats.org/officeDocument/2006/relationships/image" Target="../media/image37.png"/><Relationship Id="rId5" Type="http://schemas.openxmlformats.org/officeDocument/2006/relationships/image" Target="../media/image15.tiff"/><Relationship Id="rId15" Type="http://schemas.openxmlformats.org/officeDocument/2006/relationships/image" Target="../media/image21.tiff"/><Relationship Id="rId23" Type="http://schemas.openxmlformats.org/officeDocument/2006/relationships/image" Target="../media/image28.png"/><Relationship Id="rId28" Type="http://schemas.openxmlformats.org/officeDocument/2006/relationships/image" Target="../media/image33.tiff"/><Relationship Id="rId10" Type="http://schemas.openxmlformats.org/officeDocument/2006/relationships/image" Target="../media/image20.tiff"/><Relationship Id="rId19" Type="http://schemas.openxmlformats.org/officeDocument/2006/relationships/hyperlink" Target="http://github.com/gnames/gnfinder" TargetMode="External"/><Relationship Id="rId31" Type="http://schemas.openxmlformats.org/officeDocument/2006/relationships/image" Target="../media/image36.tiff"/><Relationship Id="rId4" Type="http://schemas.openxmlformats.org/officeDocument/2006/relationships/image" Target="../media/image14.png"/><Relationship Id="rId9" Type="http://schemas.openxmlformats.org/officeDocument/2006/relationships/image" Target="../media/image19.tiff"/><Relationship Id="rId14" Type="http://schemas.openxmlformats.org/officeDocument/2006/relationships/hyperlink" Target="https://www.amazon.ca/Illustrated-Flora-British-Columbia-Diapensiaceae/dp/B00H89DA7G" TargetMode="External"/><Relationship Id="rId22" Type="http://schemas.openxmlformats.org/officeDocument/2006/relationships/image" Target="../media/image27.png"/><Relationship Id="rId27" Type="http://schemas.openxmlformats.org/officeDocument/2006/relationships/image" Target="../media/image32.jpg"/><Relationship Id="rId30" Type="http://schemas.openxmlformats.org/officeDocument/2006/relationships/image" Target="../media/image35.tiff"/><Relationship Id="rId35" Type="http://schemas.openxmlformats.org/officeDocument/2006/relationships/image" Target="../media/image40.png"/><Relationship Id="rId8"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Picture 162">
            <a:extLst>
              <a:ext uri="{FF2B5EF4-FFF2-40B4-BE49-F238E27FC236}">
                <a16:creationId xmlns:a16="http://schemas.microsoft.com/office/drawing/2014/main" id="{54BD3F52-8AD2-3C40-BF31-4114C930F27E}"/>
              </a:ext>
            </a:extLst>
          </p:cNvPr>
          <p:cNvPicPr>
            <a:picLocks noChangeAspect="1"/>
          </p:cNvPicPr>
          <p:nvPr/>
        </p:nvPicPr>
        <p:blipFill rotWithShape="1">
          <a:blip r:embed="rId3">
            <a:extLst>
              <a:ext uri="{28A0092B-C50C-407E-A947-70E740481C1C}">
                <a14:useLocalDpi xmlns:a14="http://schemas.microsoft.com/office/drawing/2010/main" val="0"/>
              </a:ext>
            </a:extLst>
          </a:blip>
          <a:srcRect t="13503" r="55101" b="33691"/>
          <a:stretch/>
        </p:blipFill>
        <p:spPr>
          <a:xfrm>
            <a:off x="11533727" y="17815035"/>
            <a:ext cx="4714024" cy="2292142"/>
          </a:xfrm>
          <a:prstGeom prst="rect">
            <a:avLst/>
          </a:prstGeom>
        </p:spPr>
      </p:pic>
      <p:pic>
        <p:nvPicPr>
          <p:cNvPr id="167" name="Picture 166">
            <a:extLst>
              <a:ext uri="{FF2B5EF4-FFF2-40B4-BE49-F238E27FC236}">
                <a16:creationId xmlns:a16="http://schemas.microsoft.com/office/drawing/2014/main" id="{F95F5445-19E3-FB44-8C3F-6D87306583BD}"/>
              </a:ext>
            </a:extLst>
          </p:cNvPr>
          <p:cNvPicPr>
            <a:picLocks noChangeAspect="1"/>
          </p:cNvPicPr>
          <p:nvPr/>
        </p:nvPicPr>
        <p:blipFill rotWithShape="1">
          <a:blip r:embed="rId4">
            <a:extLst>
              <a:ext uri="{28A0092B-C50C-407E-A947-70E740481C1C}">
                <a14:useLocalDpi xmlns:a14="http://schemas.microsoft.com/office/drawing/2010/main" val="0"/>
              </a:ext>
            </a:extLst>
          </a:blip>
          <a:srcRect r="52144"/>
          <a:stretch/>
        </p:blipFill>
        <p:spPr>
          <a:xfrm>
            <a:off x="16335234" y="17246340"/>
            <a:ext cx="4937873" cy="4084743"/>
          </a:xfrm>
          <a:prstGeom prst="rect">
            <a:avLst/>
          </a:prstGeom>
        </p:spPr>
      </p:pic>
      <p:pic>
        <p:nvPicPr>
          <p:cNvPr id="165" name="Picture 164">
            <a:extLst>
              <a:ext uri="{FF2B5EF4-FFF2-40B4-BE49-F238E27FC236}">
                <a16:creationId xmlns:a16="http://schemas.microsoft.com/office/drawing/2014/main" id="{FD92FD0F-BB07-D24B-AE91-CFB2998555C6}"/>
              </a:ext>
            </a:extLst>
          </p:cNvPr>
          <p:cNvPicPr>
            <a:picLocks noChangeAspect="1"/>
          </p:cNvPicPr>
          <p:nvPr/>
        </p:nvPicPr>
        <p:blipFill rotWithShape="1">
          <a:blip r:embed="rId5">
            <a:extLst>
              <a:ext uri="{28A0092B-C50C-407E-A947-70E740481C1C}">
                <a14:useLocalDpi xmlns:a14="http://schemas.microsoft.com/office/drawing/2010/main" val="0"/>
              </a:ext>
            </a:extLst>
          </a:blip>
          <a:srcRect t="10492" r="53095" b="30986"/>
          <a:stretch/>
        </p:blipFill>
        <p:spPr>
          <a:xfrm>
            <a:off x="11533696" y="15270522"/>
            <a:ext cx="4863230" cy="2454939"/>
          </a:xfrm>
          <a:prstGeom prst="rect">
            <a:avLst/>
          </a:prstGeom>
        </p:spPr>
      </p:pic>
      <p:pic>
        <p:nvPicPr>
          <p:cNvPr id="169" name="Picture 168">
            <a:extLst>
              <a:ext uri="{FF2B5EF4-FFF2-40B4-BE49-F238E27FC236}">
                <a16:creationId xmlns:a16="http://schemas.microsoft.com/office/drawing/2014/main" id="{5F144C5B-B4C9-9E4C-BA5B-510DB2823AB9}"/>
              </a:ext>
            </a:extLst>
          </p:cNvPr>
          <p:cNvPicPr>
            <a:picLocks noChangeAspect="1"/>
          </p:cNvPicPr>
          <p:nvPr/>
        </p:nvPicPr>
        <p:blipFill rotWithShape="1">
          <a:blip r:embed="rId6">
            <a:extLst>
              <a:ext uri="{28A0092B-C50C-407E-A947-70E740481C1C}">
                <a14:useLocalDpi xmlns:a14="http://schemas.microsoft.com/office/drawing/2010/main" val="0"/>
              </a:ext>
            </a:extLst>
          </a:blip>
          <a:srcRect r="52144"/>
          <a:stretch/>
        </p:blipFill>
        <p:spPr>
          <a:xfrm>
            <a:off x="16335234" y="14869563"/>
            <a:ext cx="4937873" cy="4196237"/>
          </a:xfrm>
          <a:prstGeom prst="rect">
            <a:avLst/>
          </a:prstGeom>
        </p:spPr>
      </p:pic>
      <p:pic>
        <p:nvPicPr>
          <p:cNvPr id="171" name="Picture 170">
            <a:extLst>
              <a:ext uri="{FF2B5EF4-FFF2-40B4-BE49-F238E27FC236}">
                <a16:creationId xmlns:a16="http://schemas.microsoft.com/office/drawing/2014/main" id="{58CCE500-22F5-8A4B-998A-F99D68D35028}"/>
              </a:ext>
            </a:extLst>
          </p:cNvPr>
          <p:cNvPicPr>
            <a:picLocks noChangeAspect="1"/>
          </p:cNvPicPr>
          <p:nvPr/>
        </p:nvPicPr>
        <p:blipFill rotWithShape="1">
          <a:blip r:embed="rId7">
            <a:extLst>
              <a:ext uri="{28A0092B-C50C-407E-A947-70E740481C1C}">
                <a14:useLocalDpi xmlns:a14="http://schemas.microsoft.com/office/drawing/2010/main" val="0"/>
              </a:ext>
            </a:extLst>
          </a:blip>
          <a:srcRect r="52144"/>
          <a:stretch/>
        </p:blipFill>
        <p:spPr>
          <a:xfrm>
            <a:off x="16335234" y="11720829"/>
            <a:ext cx="4937873" cy="4084743"/>
          </a:xfrm>
          <a:prstGeom prst="rect">
            <a:avLst/>
          </a:prstGeom>
        </p:spPr>
      </p:pic>
      <p:pic>
        <p:nvPicPr>
          <p:cNvPr id="173" name="Picture 172">
            <a:extLst>
              <a:ext uri="{FF2B5EF4-FFF2-40B4-BE49-F238E27FC236}">
                <a16:creationId xmlns:a16="http://schemas.microsoft.com/office/drawing/2014/main" id="{8C9DE873-D296-0043-9F12-C345BCD61F03}"/>
              </a:ext>
            </a:extLst>
          </p:cNvPr>
          <p:cNvPicPr>
            <a:picLocks noChangeAspect="1"/>
          </p:cNvPicPr>
          <p:nvPr/>
        </p:nvPicPr>
        <p:blipFill rotWithShape="1">
          <a:blip r:embed="rId8">
            <a:extLst>
              <a:ext uri="{28A0092B-C50C-407E-A947-70E740481C1C}">
                <a14:useLocalDpi xmlns:a14="http://schemas.microsoft.com/office/drawing/2010/main" val="0"/>
              </a:ext>
            </a:extLst>
          </a:blip>
          <a:srcRect r="52144"/>
          <a:stretch/>
        </p:blipFill>
        <p:spPr>
          <a:xfrm>
            <a:off x="16335234" y="9326907"/>
            <a:ext cx="4937873" cy="4196237"/>
          </a:xfrm>
          <a:prstGeom prst="rect">
            <a:avLst/>
          </a:prstGeom>
        </p:spPr>
      </p:pic>
      <p:sp>
        <p:nvSpPr>
          <p:cNvPr id="183" name="TextBox 182">
            <a:extLst>
              <a:ext uri="{FF2B5EF4-FFF2-40B4-BE49-F238E27FC236}">
                <a16:creationId xmlns:a16="http://schemas.microsoft.com/office/drawing/2014/main" id="{E43AEF4E-DD9F-E442-B084-E65F09B05456}"/>
              </a:ext>
            </a:extLst>
          </p:cNvPr>
          <p:cNvSpPr txBox="1"/>
          <p:nvPr/>
        </p:nvSpPr>
        <p:spPr>
          <a:xfrm rot="5400000">
            <a:off x="20722693" y="13190915"/>
            <a:ext cx="1073888" cy="467833"/>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Clean</a:t>
            </a:r>
          </a:p>
        </p:txBody>
      </p:sp>
      <p:sp>
        <p:nvSpPr>
          <p:cNvPr id="184" name="TextBox 183">
            <a:extLst>
              <a:ext uri="{FF2B5EF4-FFF2-40B4-BE49-F238E27FC236}">
                <a16:creationId xmlns:a16="http://schemas.microsoft.com/office/drawing/2014/main" id="{35D70056-A2FF-F948-9AA6-76BBE1206371}"/>
              </a:ext>
            </a:extLst>
          </p:cNvPr>
          <p:cNvSpPr txBox="1"/>
          <p:nvPr/>
        </p:nvSpPr>
        <p:spPr>
          <a:xfrm rot="5400000">
            <a:off x="20722692" y="10747350"/>
            <a:ext cx="1073888" cy="467833"/>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Raw</a:t>
            </a:r>
          </a:p>
        </p:txBody>
      </p:sp>
      <p:sp>
        <p:nvSpPr>
          <p:cNvPr id="185" name="TextBox 184">
            <a:extLst>
              <a:ext uri="{FF2B5EF4-FFF2-40B4-BE49-F238E27FC236}">
                <a16:creationId xmlns:a16="http://schemas.microsoft.com/office/drawing/2014/main" id="{8D2E5997-0A44-1F41-9C20-831DD38B4E00}"/>
              </a:ext>
            </a:extLst>
          </p:cNvPr>
          <p:cNvSpPr txBox="1"/>
          <p:nvPr/>
        </p:nvSpPr>
        <p:spPr>
          <a:xfrm rot="5400000">
            <a:off x="20722691" y="16228487"/>
            <a:ext cx="1073888" cy="467833"/>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Raw</a:t>
            </a:r>
          </a:p>
        </p:txBody>
      </p:sp>
      <p:sp>
        <p:nvSpPr>
          <p:cNvPr id="186" name="TextBox 185">
            <a:extLst>
              <a:ext uri="{FF2B5EF4-FFF2-40B4-BE49-F238E27FC236}">
                <a16:creationId xmlns:a16="http://schemas.microsoft.com/office/drawing/2014/main" id="{53A6C80C-58E1-0540-BBFB-6AF7120C0C7A}"/>
              </a:ext>
            </a:extLst>
          </p:cNvPr>
          <p:cNvSpPr txBox="1"/>
          <p:nvPr/>
        </p:nvSpPr>
        <p:spPr>
          <a:xfrm rot="5400000">
            <a:off x="20736162" y="18637843"/>
            <a:ext cx="1073888" cy="467833"/>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Clean</a:t>
            </a:r>
          </a:p>
        </p:txBody>
      </p:sp>
      <p:sp>
        <p:nvSpPr>
          <p:cNvPr id="195" name="TextBox 194">
            <a:extLst>
              <a:ext uri="{FF2B5EF4-FFF2-40B4-BE49-F238E27FC236}">
                <a16:creationId xmlns:a16="http://schemas.microsoft.com/office/drawing/2014/main" id="{CAF41A48-8CE6-A146-8D1D-23AD82B48866}"/>
              </a:ext>
            </a:extLst>
          </p:cNvPr>
          <p:cNvSpPr txBox="1"/>
          <p:nvPr/>
        </p:nvSpPr>
        <p:spPr>
          <a:xfrm>
            <a:off x="12378870" y="9329525"/>
            <a:ext cx="3370521"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Taxon identification</a:t>
            </a:r>
          </a:p>
        </p:txBody>
      </p:sp>
      <p:sp>
        <p:nvSpPr>
          <p:cNvPr id="196" name="TextBox 195">
            <a:extLst>
              <a:ext uri="{FF2B5EF4-FFF2-40B4-BE49-F238E27FC236}">
                <a16:creationId xmlns:a16="http://schemas.microsoft.com/office/drawing/2014/main" id="{1DA85EA6-7CDF-3D43-A48C-8FB0A803F6B9}"/>
              </a:ext>
            </a:extLst>
          </p:cNvPr>
          <p:cNvSpPr txBox="1"/>
          <p:nvPr/>
        </p:nvSpPr>
        <p:spPr>
          <a:xfrm>
            <a:off x="17117356" y="9329525"/>
            <a:ext cx="3370521"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Morphology</a:t>
            </a:r>
          </a:p>
        </p:txBody>
      </p:sp>
      <p:sp>
        <p:nvSpPr>
          <p:cNvPr id="197" name="TextBox 196">
            <a:extLst>
              <a:ext uri="{FF2B5EF4-FFF2-40B4-BE49-F238E27FC236}">
                <a16:creationId xmlns:a16="http://schemas.microsoft.com/office/drawing/2014/main" id="{7A6B005E-CE69-F24B-BD2E-E4312F5F3AE6}"/>
              </a:ext>
            </a:extLst>
          </p:cNvPr>
          <p:cNvSpPr txBox="1"/>
          <p:nvPr/>
        </p:nvSpPr>
        <p:spPr>
          <a:xfrm>
            <a:off x="17185696" y="14799387"/>
            <a:ext cx="3370521"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Key</a:t>
            </a:r>
          </a:p>
        </p:txBody>
      </p:sp>
      <p:sp>
        <p:nvSpPr>
          <p:cNvPr id="198" name="TextBox 197">
            <a:extLst>
              <a:ext uri="{FF2B5EF4-FFF2-40B4-BE49-F238E27FC236}">
                <a16:creationId xmlns:a16="http://schemas.microsoft.com/office/drawing/2014/main" id="{BAF99232-AC07-014A-AAC2-ACB7FF8A47FB}"/>
              </a:ext>
            </a:extLst>
          </p:cNvPr>
          <p:cNvSpPr txBox="1"/>
          <p:nvPr/>
        </p:nvSpPr>
        <p:spPr>
          <a:xfrm>
            <a:off x="12358531" y="14778051"/>
            <a:ext cx="3370521"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Habitat</a:t>
            </a:r>
          </a:p>
        </p:txBody>
      </p:sp>
      <p:pic>
        <p:nvPicPr>
          <p:cNvPr id="313" name="Picture 312">
            <a:extLst>
              <a:ext uri="{FF2B5EF4-FFF2-40B4-BE49-F238E27FC236}">
                <a16:creationId xmlns:a16="http://schemas.microsoft.com/office/drawing/2014/main" id="{4C04DAAE-B6F8-424A-9F1A-243DDBF6F67C}"/>
              </a:ext>
            </a:extLst>
          </p:cNvPr>
          <p:cNvPicPr>
            <a:picLocks noChangeAspect="1"/>
          </p:cNvPicPr>
          <p:nvPr/>
        </p:nvPicPr>
        <p:blipFill rotWithShape="1">
          <a:blip r:embed="rId9">
            <a:extLst>
              <a:ext uri="{28A0092B-C50C-407E-A947-70E740481C1C}">
                <a14:useLocalDpi xmlns:a14="http://schemas.microsoft.com/office/drawing/2010/main" val="0"/>
              </a:ext>
            </a:extLst>
          </a:blip>
          <a:srcRect t="11731" r="50031" b="30340"/>
          <a:stretch/>
        </p:blipFill>
        <p:spPr>
          <a:xfrm>
            <a:off x="11600020" y="9831309"/>
            <a:ext cx="5105567" cy="2415686"/>
          </a:xfrm>
          <a:prstGeom prst="rect">
            <a:avLst/>
          </a:prstGeom>
        </p:spPr>
      </p:pic>
      <p:pic>
        <p:nvPicPr>
          <p:cNvPr id="314" name="Picture 313">
            <a:extLst>
              <a:ext uri="{FF2B5EF4-FFF2-40B4-BE49-F238E27FC236}">
                <a16:creationId xmlns:a16="http://schemas.microsoft.com/office/drawing/2014/main" id="{611993DD-BE24-144B-B8B1-ABB3B14AA94B}"/>
              </a:ext>
            </a:extLst>
          </p:cNvPr>
          <p:cNvPicPr>
            <a:picLocks noChangeAspect="1"/>
          </p:cNvPicPr>
          <p:nvPr/>
        </p:nvPicPr>
        <p:blipFill rotWithShape="1">
          <a:blip r:embed="rId10">
            <a:extLst>
              <a:ext uri="{28A0092B-C50C-407E-A947-70E740481C1C}">
                <a14:useLocalDpi xmlns:a14="http://schemas.microsoft.com/office/drawing/2010/main" val="0"/>
              </a:ext>
            </a:extLst>
          </a:blip>
          <a:srcRect l="736" t="13448" r="56091" b="33204"/>
          <a:stretch/>
        </p:blipFill>
        <p:spPr>
          <a:xfrm>
            <a:off x="11714952" y="12282215"/>
            <a:ext cx="4532798" cy="2310648"/>
          </a:xfrm>
          <a:prstGeom prst="rect">
            <a:avLst/>
          </a:prstGeom>
        </p:spPr>
      </p:pic>
      <p:sp>
        <p:nvSpPr>
          <p:cNvPr id="6" name="Text Placeholder 5"/>
          <p:cNvSpPr>
            <a:spLocks noGrp="1"/>
          </p:cNvSpPr>
          <p:nvPr>
            <p:ph type="body" sz="quarter" idx="11"/>
          </p:nvPr>
        </p:nvSpPr>
        <p:spPr>
          <a:xfrm>
            <a:off x="689572" y="7175957"/>
            <a:ext cx="10182023" cy="738657"/>
          </a:xfrm>
        </p:spPr>
        <p:style>
          <a:lnRef idx="2">
            <a:schemeClr val="accent3">
              <a:shade val="50000"/>
            </a:schemeClr>
          </a:lnRef>
          <a:fillRef idx="1">
            <a:schemeClr val="accent3"/>
          </a:fillRef>
          <a:effectRef idx="0">
            <a:schemeClr val="accent3"/>
          </a:effectRef>
          <a:fontRef idx="minor">
            <a:schemeClr val="lt1"/>
          </a:fontRef>
        </p:style>
        <p:txBody>
          <a:bodyPr/>
          <a:lstStyle/>
          <a:p>
            <a:r>
              <a:rPr lang="en-US" sz="3600" b="0" u="none" dirty="0">
                <a:solidFill>
                  <a:schemeClr val="tx1"/>
                </a:solidFill>
                <a:latin typeface="Roboto" panose="02000000000000000000" pitchFamily="2" charset="0"/>
                <a:ea typeface="Roboto" panose="02000000000000000000" pitchFamily="2" charset="0"/>
              </a:rPr>
              <a:t>Rationale</a:t>
            </a:r>
          </a:p>
        </p:txBody>
      </p:sp>
      <p:sp>
        <p:nvSpPr>
          <p:cNvPr id="17" name="Text Placeholder 16"/>
          <p:cNvSpPr>
            <a:spLocks noGrp="1"/>
          </p:cNvSpPr>
          <p:nvPr>
            <p:ph type="body" sz="quarter" idx="20"/>
          </p:nvPr>
        </p:nvSpPr>
        <p:spPr>
          <a:xfrm>
            <a:off x="5435370" y="4095833"/>
            <a:ext cx="22082966" cy="1445081"/>
          </a:xfr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a:noAutofit/>
          </a:bodyPr>
          <a:lstStyle/>
          <a:p>
            <a:r>
              <a:rPr lang="en-CA" sz="5600" u="none" dirty="0">
                <a:solidFill>
                  <a:schemeClr val="tx1"/>
                </a:solidFill>
                <a:effectLst>
                  <a:outerShdw blurRad="50800" dist="38100" dir="2700000" algn="tl" rotWithShape="0">
                    <a:schemeClr val="bg2">
                      <a:alpha val="40000"/>
                    </a:schemeClr>
                  </a:outerShdw>
                </a:effectLst>
                <a:latin typeface="Playfair Display" pitchFamily="2" charset="77"/>
              </a:rPr>
              <a:t>Jocelyn Pender,</a:t>
            </a:r>
            <a:r>
              <a:rPr lang="en-CA" sz="6600" u="none" dirty="0">
                <a:solidFill>
                  <a:schemeClr val="tx1"/>
                </a:solidFill>
                <a:effectLst>
                  <a:outerShdw blurRad="50800" dist="38100" dir="2700000" algn="tl" rotWithShape="0">
                    <a:schemeClr val="bg2">
                      <a:alpha val="40000"/>
                    </a:schemeClr>
                  </a:outerShdw>
                </a:effectLst>
                <a:latin typeface="Playfair Display" pitchFamily="2" charset="77"/>
              </a:rPr>
              <a:t> </a:t>
            </a:r>
            <a:r>
              <a:rPr lang="en-CA" sz="3200" u="none" dirty="0">
                <a:solidFill>
                  <a:schemeClr val="tx1"/>
                </a:solidFill>
                <a:effectLst>
                  <a:outerShdw blurRad="50800" dist="38100" dir="2700000" algn="tl" rotWithShape="0">
                    <a:schemeClr val="bg2">
                      <a:alpha val="40000"/>
                    </a:schemeClr>
                  </a:outerShdw>
                </a:effectLst>
                <a:latin typeface="Playfair Display" pitchFamily="2" charset="77"/>
              </a:rPr>
              <a:t>Agriculture and Agri-Food Canada, Ottawa, Canada, </a:t>
            </a:r>
            <a:r>
              <a:rPr lang="en-CA" sz="3200" dirty="0" err="1">
                <a:solidFill>
                  <a:srgbClr val="5B9BD5">
                    <a:lumMod val="75000"/>
                  </a:srgbClr>
                </a:solidFill>
                <a:latin typeface="Playfair Display" pitchFamily="2" charset="77"/>
                <a:cs typeface="Times New Roman" panose="02020603050405020304" pitchFamily="18" charset="0"/>
              </a:rPr>
              <a:t>jocelyn.pender@canada.ca</a:t>
            </a:r>
            <a:endParaRPr lang="en-US" sz="2800" dirty="0">
              <a:solidFill>
                <a:srgbClr val="5B9BD5">
                  <a:lumMod val="75000"/>
                </a:srgbClr>
              </a:solidFill>
              <a:latin typeface="Playfair Display" pitchFamily="2" charset="77"/>
              <a:cs typeface="Times New Roman" panose="02020603050405020304" pitchFamily="18" charset="0"/>
            </a:endParaRPr>
          </a:p>
        </p:txBody>
      </p:sp>
      <p:sp>
        <p:nvSpPr>
          <p:cNvPr id="45" name="TextBox 44">
            <a:extLst>
              <a:ext uri="{FF2B5EF4-FFF2-40B4-BE49-F238E27FC236}">
                <a16:creationId xmlns:a16="http://schemas.microsoft.com/office/drawing/2014/main" id="{1B6D9325-FCFA-ED47-A760-E8B8A099A5B4}"/>
              </a:ext>
            </a:extLst>
          </p:cNvPr>
          <p:cNvSpPr txBox="1"/>
          <p:nvPr/>
        </p:nvSpPr>
        <p:spPr>
          <a:xfrm>
            <a:off x="11882703" y="39859484"/>
            <a:ext cx="9344584" cy="249299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CA" sz="1800" b="1" dirty="0">
                <a:latin typeface="Roboto" panose="02000000000000000000" pitchFamily="2" charset="0"/>
                <a:ea typeface="Roboto" panose="02000000000000000000" pitchFamily="2" charset="0"/>
              </a:rPr>
              <a:t>Data credits &amp; references: see </a:t>
            </a:r>
            <a:r>
              <a:rPr lang="en-CA" sz="1800" b="1" dirty="0" err="1">
                <a:latin typeface="Roboto" panose="02000000000000000000" pitchFamily="2" charset="0"/>
                <a:ea typeface="Roboto" panose="02000000000000000000" pitchFamily="2" charset="0"/>
              </a:rPr>
              <a:t>github.com</a:t>
            </a:r>
            <a:r>
              <a:rPr lang="en-CA" sz="1800" b="1" dirty="0">
                <a:latin typeface="Roboto" panose="02000000000000000000" pitchFamily="2" charset="0"/>
                <a:ea typeface="Roboto" panose="02000000000000000000" pitchFamily="2" charset="0"/>
              </a:rPr>
              <a:t>/</a:t>
            </a:r>
            <a:r>
              <a:rPr lang="en-CA" sz="1800" b="1" dirty="0" err="1">
                <a:latin typeface="Roboto" panose="02000000000000000000" pitchFamily="2" charset="0"/>
                <a:ea typeface="Roboto" panose="02000000000000000000" pitchFamily="2" charset="0"/>
              </a:rPr>
              <a:t>jocelynpender</a:t>
            </a:r>
            <a:r>
              <a:rPr lang="en-CA" sz="1800" b="1" dirty="0">
                <a:latin typeface="Roboto" panose="02000000000000000000" pitchFamily="2" charset="0"/>
                <a:ea typeface="Roboto" panose="02000000000000000000" pitchFamily="2" charset="0"/>
              </a:rPr>
              <a:t>/flora-prepper</a:t>
            </a:r>
          </a:p>
          <a:p>
            <a:r>
              <a:rPr lang="en-CA" sz="1800" b="1" dirty="0">
                <a:latin typeface="Roboto" panose="02000000000000000000" pitchFamily="2" charset="0"/>
                <a:ea typeface="Roboto" panose="02000000000000000000" pitchFamily="2" charset="0"/>
              </a:rPr>
              <a:t>Image credits</a:t>
            </a:r>
          </a:p>
          <a:p>
            <a:pPr lvl="0"/>
            <a:r>
              <a:rPr lang="en-US" sz="1200" dirty="0">
                <a:solidFill>
                  <a:prstClr val="black"/>
                </a:solidFill>
                <a:latin typeface="Playfair Display" pitchFamily="2" charset="77"/>
                <a:cs typeface="Times New Roman" panose="02020603050405020304" pitchFamily="18" charset="0"/>
              </a:rPr>
              <a:t>Flora of North America Editorial Committee, eds. 1993+ Vol. 5. </a:t>
            </a:r>
            <a:r>
              <a:rPr lang="en-CA" sz="1200" dirty="0">
                <a:solidFill>
                  <a:prstClr val="black"/>
                </a:solidFill>
                <a:latin typeface="Playfair Display" pitchFamily="2" charset="77"/>
                <a:cs typeface="Times New Roman" panose="02020603050405020304" pitchFamily="18" charset="0"/>
              </a:rPr>
              <a:t>Flora of North America North of Mexico. 19+ vols. New York and Oxford.</a:t>
            </a:r>
            <a:endParaRPr lang="en-US" sz="1200" dirty="0">
              <a:solidFill>
                <a:prstClr val="black"/>
              </a:solidFill>
              <a:latin typeface="Playfair Display" pitchFamily="2" charset="77"/>
              <a:cs typeface="Times New Roman" panose="02020603050405020304" pitchFamily="18" charset="0"/>
            </a:endParaRPr>
          </a:p>
          <a:p>
            <a:r>
              <a:rPr lang="en-US" sz="1200" dirty="0">
                <a:latin typeface="Playfair Display" pitchFamily="2" charset="77"/>
                <a:cs typeface="Times New Roman" panose="02020603050405020304" pitchFamily="18" charset="0"/>
              </a:rPr>
              <a:t>Levin, G. &amp; Macklin,  L. 2017. The Flora of North America: Moving from Hard Copy to Digital Information Sharing. International Botanical Congress.</a:t>
            </a:r>
            <a:endParaRPr lang="en-CA" sz="1200" dirty="0">
              <a:latin typeface="Playfair Display" pitchFamily="2" charset="77"/>
            </a:endParaRPr>
          </a:p>
          <a:p>
            <a:r>
              <a:rPr lang="en-CA" sz="1200" dirty="0">
                <a:latin typeface="Playfair Display" pitchFamily="2" charset="77"/>
              </a:rPr>
              <a:t>Spratt, A. Red and white flowers from above. </a:t>
            </a:r>
            <a:r>
              <a:rPr lang="en-CA" sz="1200" dirty="0">
                <a:latin typeface="Playfair Display" pitchFamily="2" charset="77"/>
                <a:hlinkClick r:id="rId11"/>
              </a:rPr>
              <a:t>https://unsplash.com/photos/nrzFZ3UBJ9o</a:t>
            </a:r>
            <a:endParaRPr lang="en-CA" sz="1200" dirty="0">
              <a:latin typeface="Playfair Display" pitchFamily="2" charset="77"/>
            </a:endParaRPr>
          </a:p>
          <a:p>
            <a:r>
              <a:rPr lang="en-CA" sz="1200" dirty="0">
                <a:latin typeface="Playfair Display" pitchFamily="2" charset="77"/>
              </a:rPr>
              <a:t>Book images:</a:t>
            </a:r>
          </a:p>
          <a:p>
            <a:r>
              <a:rPr lang="en-CA" sz="1200" dirty="0">
                <a:latin typeface="Playfair Display" pitchFamily="2" charset="77"/>
                <a:hlinkClick r:id="rId12"/>
              </a:rPr>
              <a:t>https://stellabooks.com/books/no-author/flora-of-north-america-volume-27-bryophytes-mosses-part-1/1206586?selSortBy=srdd&amp;page=3&amp;route=category-234</a:t>
            </a:r>
            <a:endParaRPr lang="en-CA" sz="1200" dirty="0">
              <a:latin typeface="Playfair Display" pitchFamily="2" charset="77"/>
            </a:endParaRPr>
          </a:p>
          <a:p>
            <a:r>
              <a:rPr lang="en-CA" sz="1200" dirty="0">
                <a:latin typeface="Playfair Display" pitchFamily="2" charset="77"/>
                <a:hlinkClick r:id="rId13"/>
              </a:rPr>
              <a:t>https://www.amazon.com/Budds-Canadian-prairie-provinces-Publication/dp/0660102331</a:t>
            </a:r>
            <a:endParaRPr lang="en-CA" sz="1200" dirty="0">
              <a:latin typeface="Playfair Display" pitchFamily="2" charset="77"/>
            </a:endParaRPr>
          </a:p>
          <a:p>
            <a:r>
              <a:rPr lang="en-CA" sz="1200" dirty="0">
                <a:latin typeface="Playfair Display" pitchFamily="2" charset="77"/>
                <a:hlinkClick r:id="rId14"/>
              </a:rPr>
              <a:t>https://www.amazon.ca/Illustrated-Flora-British-Columbia-Diapensiaceae/dp/B00H89DA7G</a:t>
            </a:r>
            <a:endParaRPr lang="en-CA" sz="1200" dirty="0">
              <a:latin typeface="Playfair Display" pitchFamily="2" charset="77"/>
            </a:endParaRPr>
          </a:p>
        </p:txBody>
      </p:sp>
      <p:pic>
        <p:nvPicPr>
          <p:cNvPr id="149" name="Picture 148">
            <a:extLst>
              <a:ext uri="{FF2B5EF4-FFF2-40B4-BE49-F238E27FC236}">
                <a16:creationId xmlns:a16="http://schemas.microsoft.com/office/drawing/2014/main" id="{2B877E29-4897-584C-B1C3-B3B61D44E560}"/>
              </a:ext>
            </a:extLst>
          </p:cNvPr>
          <p:cNvPicPr>
            <a:picLocks noChangeAspect="1"/>
          </p:cNvPicPr>
          <p:nvPr/>
        </p:nvPicPr>
        <p:blipFill>
          <a:blip r:embed="rId15"/>
          <a:stretch>
            <a:fillRect/>
          </a:stretch>
        </p:blipFill>
        <p:spPr>
          <a:xfrm>
            <a:off x="8488741" y="27397106"/>
            <a:ext cx="1943501" cy="2762983"/>
          </a:xfrm>
          <a:prstGeom prst="rect">
            <a:avLst/>
          </a:prstGeom>
          <a:ln w="6350">
            <a:solidFill>
              <a:schemeClr val="tx1"/>
            </a:solidFill>
          </a:ln>
          <a:effectLst>
            <a:outerShdw blurRad="50800" dist="38100" dir="2700000" algn="tl" rotWithShape="0">
              <a:prstClr val="black">
                <a:alpha val="40000"/>
              </a:prstClr>
            </a:outerShdw>
          </a:effectLst>
        </p:spPr>
      </p:pic>
      <p:pic>
        <p:nvPicPr>
          <p:cNvPr id="150" name="Picture 149">
            <a:extLst>
              <a:ext uri="{FF2B5EF4-FFF2-40B4-BE49-F238E27FC236}">
                <a16:creationId xmlns:a16="http://schemas.microsoft.com/office/drawing/2014/main" id="{E827C1FB-E151-1342-BB72-99D53F5B3E60}"/>
              </a:ext>
            </a:extLst>
          </p:cNvPr>
          <p:cNvPicPr>
            <a:picLocks noChangeAspect="1"/>
          </p:cNvPicPr>
          <p:nvPr/>
        </p:nvPicPr>
        <p:blipFill>
          <a:blip r:embed="rId16"/>
          <a:stretch>
            <a:fillRect/>
          </a:stretch>
        </p:blipFill>
        <p:spPr>
          <a:xfrm>
            <a:off x="8521416" y="24576044"/>
            <a:ext cx="1940470" cy="2587294"/>
          </a:xfrm>
          <a:prstGeom prst="rect">
            <a:avLst/>
          </a:prstGeom>
          <a:ln w="6350">
            <a:solidFill>
              <a:schemeClr val="tx1"/>
            </a:solidFill>
          </a:ln>
          <a:effectLst>
            <a:outerShdw blurRad="50800" dist="38100" dir="2700000" algn="tl" rotWithShape="0">
              <a:prstClr val="black">
                <a:alpha val="40000"/>
              </a:prstClr>
            </a:outerShdw>
          </a:effectLst>
        </p:spPr>
      </p:pic>
      <p:pic>
        <p:nvPicPr>
          <p:cNvPr id="151" name="Picture 150">
            <a:extLst>
              <a:ext uri="{FF2B5EF4-FFF2-40B4-BE49-F238E27FC236}">
                <a16:creationId xmlns:a16="http://schemas.microsoft.com/office/drawing/2014/main" id="{E187F8D1-62F6-E94A-842A-E8BA7ADD5F01}"/>
              </a:ext>
            </a:extLst>
          </p:cNvPr>
          <p:cNvPicPr>
            <a:picLocks noChangeAspect="1"/>
          </p:cNvPicPr>
          <p:nvPr/>
        </p:nvPicPr>
        <p:blipFill>
          <a:blip r:embed="rId17"/>
          <a:stretch>
            <a:fillRect/>
          </a:stretch>
        </p:blipFill>
        <p:spPr>
          <a:xfrm>
            <a:off x="8463117" y="30393857"/>
            <a:ext cx="1940470" cy="2582318"/>
          </a:xfrm>
          <a:prstGeom prst="rect">
            <a:avLst/>
          </a:prstGeom>
          <a:ln w="6350">
            <a:solidFill>
              <a:schemeClr val="tx1"/>
            </a:solidFill>
          </a:ln>
          <a:effectLst>
            <a:outerShdw blurRad="50800" dist="38100" dir="2700000" algn="tl" rotWithShape="0">
              <a:prstClr val="black">
                <a:alpha val="40000"/>
              </a:prstClr>
            </a:outerShdw>
          </a:effectLst>
        </p:spPr>
      </p:pic>
      <p:pic>
        <p:nvPicPr>
          <p:cNvPr id="159" name="Picture 158">
            <a:extLst>
              <a:ext uri="{FF2B5EF4-FFF2-40B4-BE49-F238E27FC236}">
                <a16:creationId xmlns:a16="http://schemas.microsoft.com/office/drawing/2014/main" id="{881E6BAF-AA45-9948-BDF8-854265E9EC0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14965" y="29384440"/>
            <a:ext cx="7065187" cy="5595973"/>
          </a:xfrm>
          <a:prstGeom prst="rect">
            <a:avLst/>
          </a:prstGeom>
          <a:ln>
            <a:solidFill>
              <a:schemeClr val="tx1"/>
            </a:solidFill>
          </a:ln>
          <a:effectLst>
            <a:outerShdw blurRad="50800" dist="38100" dir="2700000" algn="tl" rotWithShape="0">
              <a:prstClr val="black">
                <a:alpha val="40000"/>
              </a:prstClr>
            </a:outerShdw>
          </a:effectLst>
        </p:spPr>
      </p:pic>
      <p:graphicFrame>
        <p:nvGraphicFramePr>
          <p:cNvPr id="219" name="Table 218">
            <a:extLst>
              <a:ext uri="{FF2B5EF4-FFF2-40B4-BE49-F238E27FC236}">
                <a16:creationId xmlns:a16="http://schemas.microsoft.com/office/drawing/2014/main" id="{AB71CD36-9DCE-C341-B97E-8D5E7BBBD33F}"/>
              </a:ext>
            </a:extLst>
          </p:cNvPr>
          <p:cNvGraphicFramePr>
            <a:graphicFrameLocks noGrp="1"/>
          </p:cNvGraphicFramePr>
          <p:nvPr>
            <p:extLst>
              <p:ext uri="{D42A27DB-BD31-4B8C-83A1-F6EECF244321}">
                <p14:modId xmlns:p14="http://schemas.microsoft.com/office/powerpoint/2010/main" val="2812842497"/>
              </p:ext>
            </p:extLst>
          </p:nvPr>
        </p:nvGraphicFramePr>
        <p:xfrm>
          <a:off x="22397987" y="13606401"/>
          <a:ext cx="6243447" cy="3566160"/>
        </p:xfrm>
        <a:graphic>
          <a:graphicData uri="http://schemas.openxmlformats.org/drawingml/2006/table">
            <a:tbl>
              <a:tblPr firstRow="1" bandRow="1">
                <a:tableStyleId>{F5AB1C69-6EDB-4FF4-983F-18BD219EF322}</a:tableStyleId>
              </a:tblPr>
              <a:tblGrid>
                <a:gridCol w="4597527">
                  <a:extLst>
                    <a:ext uri="{9D8B030D-6E8A-4147-A177-3AD203B41FA5}">
                      <a16:colId xmlns:a16="http://schemas.microsoft.com/office/drawing/2014/main" val="1846754259"/>
                    </a:ext>
                  </a:extLst>
                </a:gridCol>
                <a:gridCol w="1645920">
                  <a:extLst>
                    <a:ext uri="{9D8B030D-6E8A-4147-A177-3AD203B41FA5}">
                      <a16:colId xmlns:a16="http://schemas.microsoft.com/office/drawing/2014/main" val="2849607681"/>
                    </a:ext>
                  </a:extLst>
                </a:gridCol>
              </a:tblGrid>
              <a:tr h="705783">
                <a:tc>
                  <a:txBody>
                    <a:bodyPr/>
                    <a:lstStyle/>
                    <a:p>
                      <a:r>
                        <a:rPr lang="en-US" sz="2400" i="1" dirty="0"/>
                        <a:t>Model Performance</a:t>
                      </a:r>
                    </a:p>
                    <a:p>
                      <a:r>
                        <a:rPr lang="en-US" sz="2400" i="0" dirty="0"/>
                        <a:t>Model</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sz="2400" dirty="0"/>
                        <a:t>Accuracy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41450824"/>
                  </a:ext>
                </a:extLst>
              </a:tr>
              <a:tr h="392101">
                <a:tc>
                  <a:txBody>
                    <a:bodyPr/>
                    <a:lstStyle/>
                    <a:p>
                      <a:r>
                        <a:rPr lang="en-US" sz="2400" dirty="0"/>
                        <a:t>Raw DTM</a:t>
                      </a:r>
                    </a:p>
                  </a:txBody>
                  <a:tcPr>
                    <a:lnL w="12700" cap="flat" cmpd="sng" algn="ctr">
                      <a:solidFill>
                        <a:schemeClr val="tx1"/>
                      </a:solidFill>
                      <a:prstDash val="solid"/>
                      <a:round/>
                      <a:headEnd type="none" w="med" len="med"/>
                      <a:tailEnd type="none" w="med" len="med"/>
                    </a:lnL>
                  </a:tcPr>
                </a:tc>
                <a:tc>
                  <a:txBody>
                    <a:bodyPr/>
                    <a:lstStyle/>
                    <a:p>
                      <a:r>
                        <a:rPr lang="en-US" sz="2400" dirty="0"/>
                        <a:t>98%</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29713761"/>
                  </a:ext>
                </a:extLst>
              </a:tr>
              <a:tr h="392101">
                <a:tc>
                  <a:txBody>
                    <a:bodyPr/>
                    <a:lstStyle/>
                    <a:p>
                      <a:r>
                        <a:rPr lang="en-US" sz="2400" dirty="0"/>
                        <a:t>Raw TFIDF</a:t>
                      </a:r>
                    </a:p>
                  </a:txBody>
                  <a:tcPr>
                    <a:lnL w="12700" cap="flat" cmpd="sng" algn="ctr">
                      <a:solidFill>
                        <a:schemeClr val="tx1"/>
                      </a:solidFill>
                      <a:prstDash val="solid"/>
                      <a:round/>
                      <a:headEnd type="none" w="med" len="med"/>
                      <a:tailEnd type="none" w="med" len="med"/>
                    </a:lnL>
                  </a:tcPr>
                </a:tc>
                <a:tc>
                  <a:txBody>
                    <a:bodyPr/>
                    <a:lstStyle/>
                    <a:p>
                      <a:r>
                        <a:rPr lang="en-US" sz="2400" dirty="0"/>
                        <a:t>92%</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34516412"/>
                  </a:ext>
                </a:extLst>
              </a:tr>
              <a:tr h="392101">
                <a:tc>
                  <a:txBody>
                    <a:bodyPr/>
                    <a:lstStyle/>
                    <a:p>
                      <a:r>
                        <a:rPr lang="en-US" sz="2400" dirty="0"/>
                        <a:t>Clean DTM</a:t>
                      </a:r>
                    </a:p>
                  </a:txBody>
                  <a:tcPr>
                    <a:lnL w="12700" cap="flat" cmpd="sng" algn="ctr">
                      <a:solidFill>
                        <a:schemeClr val="tx1"/>
                      </a:solidFill>
                      <a:prstDash val="solid"/>
                      <a:round/>
                      <a:headEnd type="none" w="med" len="med"/>
                      <a:tailEnd type="none" w="med" len="med"/>
                    </a:lnL>
                  </a:tcPr>
                </a:tc>
                <a:tc>
                  <a:txBody>
                    <a:bodyPr/>
                    <a:lstStyle/>
                    <a:p>
                      <a:r>
                        <a:rPr lang="en-US" sz="2400" dirty="0"/>
                        <a:t>92%</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59798738"/>
                  </a:ext>
                </a:extLst>
              </a:tr>
              <a:tr h="392101">
                <a:tc>
                  <a:txBody>
                    <a:bodyPr/>
                    <a:lstStyle/>
                    <a:p>
                      <a:r>
                        <a:rPr lang="en-US" sz="2400" dirty="0"/>
                        <a:t>Clean</a:t>
                      </a:r>
                      <a:r>
                        <a:rPr lang="en-US" sz="2400" baseline="0" dirty="0"/>
                        <a:t> TFIDF</a:t>
                      </a:r>
                      <a:endParaRPr lang="en-US" sz="2400" dirty="0"/>
                    </a:p>
                  </a:txBody>
                  <a:tcPr>
                    <a:lnL w="12700" cap="flat" cmpd="sng" algn="ctr">
                      <a:solidFill>
                        <a:schemeClr val="tx1"/>
                      </a:solidFill>
                      <a:prstDash val="solid"/>
                      <a:round/>
                      <a:headEnd type="none" w="med" len="med"/>
                      <a:tailEnd type="none" w="med" len="med"/>
                    </a:lnL>
                  </a:tcPr>
                </a:tc>
                <a:tc>
                  <a:txBody>
                    <a:bodyPr/>
                    <a:lstStyle/>
                    <a:p>
                      <a:r>
                        <a:rPr lang="en-US" sz="2400" dirty="0"/>
                        <a:t>86%</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1131173"/>
                  </a:ext>
                </a:extLst>
              </a:tr>
              <a:tr h="392101">
                <a:tc>
                  <a:txBody>
                    <a:bodyPr/>
                    <a:lstStyle/>
                    <a:p>
                      <a:r>
                        <a:rPr lang="en-US" sz="2400" dirty="0"/>
                        <a:t>Raw DTM + text length</a:t>
                      </a:r>
                    </a:p>
                  </a:txBody>
                  <a:tcPr>
                    <a:lnL w="12700" cap="flat" cmpd="sng" algn="ctr">
                      <a:solidFill>
                        <a:schemeClr val="tx1"/>
                      </a:solidFill>
                      <a:prstDash val="solid"/>
                      <a:round/>
                      <a:headEnd type="none" w="med" len="med"/>
                      <a:tailEnd type="none" w="med" len="med"/>
                    </a:lnL>
                  </a:tcPr>
                </a:tc>
                <a:tc>
                  <a:txBody>
                    <a:bodyPr/>
                    <a:lstStyle/>
                    <a:p>
                      <a:r>
                        <a:rPr lang="en-US" sz="2400" dirty="0"/>
                        <a:t>98%</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46674136"/>
                  </a:ext>
                </a:extLst>
              </a:tr>
              <a:tr h="445631">
                <a:tc>
                  <a:txBody>
                    <a:bodyPr/>
                    <a:lstStyle/>
                    <a:p>
                      <a:pPr marL="0" marR="0" lvl="0" indent="0" algn="l" defTabSz="3291675" rtl="0" eaLnBrk="1" fontAlgn="auto" latinLnBrk="0" hangingPunct="1">
                        <a:lnSpc>
                          <a:spcPct val="100000"/>
                        </a:lnSpc>
                        <a:spcBef>
                          <a:spcPts val="0"/>
                        </a:spcBef>
                        <a:spcAft>
                          <a:spcPts val="0"/>
                        </a:spcAft>
                        <a:buClrTx/>
                        <a:buSzTx/>
                        <a:buFontTx/>
                        <a:buNone/>
                        <a:tabLst/>
                        <a:defRPr/>
                      </a:pPr>
                      <a:r>
                        <a:rPr lang="en-US" sz="2400" dirty="0"/>
                        <a:t>Raw DTM + top 2000 words</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sz="2400" dirty="0"/>
                        <a:t>95%</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3827561"/>
                  </a:ext>
                </a:extLst>
              </a:tr>
            </a:tbl>
          </a:graphicData>
        </a:graphic>
      </p:graphicFrame>
      <p:sp>
        <p:nvSpPr>
          <p:cNvPr id="220" name="TextBox 219">
            <a:extLst>
              <a:ext uri="{FF2B5EF4-FFF2-40B4-BE49-F238E27FC236}">
                <a16:creationId xmlns:a16="http://schemas.microsoft.com/office/drawing/2014/main" id="{4B72B0B3-A49E-D644-8D4B-D5B8102B36D0}"/>
              </a:ext>
            </a:extLst>
          </p:cNvPr>
          <p:cNvSpPr txBox="1"/>
          <p:nvPr/>
        </p:nvSpPr>
        <p:spPr>
          <a:xfrm>
            <a:off x="2746037" y="962802"/>
            <a:ext cx="27461634" cy="2708434"/>
          </a:xfrm>
          <a:prstGeom prst="rect">
            <a:avLst/>
          </a:prstGeo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8500" dirty="0">
                <a:latin typeface="Playfair Display" pitchFamily="2" charset="77"/>
                <a:cs typeface="Times New Roman" panose="02020603050405020304" pitchFamily="18" charset="0"/>
              </a:rPr>
              <a:t>Flora Prepper: Preparing floras for morphological parsing and integration</a:t>
            </a:r>
          </a:p>
        </p:txBody>
      </p:sp>
      <p:sp>
        <p:nvSpPr>
          <p:cNvPr id="221" name="TextBox 220">
            <a:extLst>
              <a:ext uri="{FF2B5EF4-FFF2-40B4-BE49-F238E27FC236}">
                <a16:creationId xmlns:a16="http://schemas.microsoft.com/office/drawing/2014/main" id="{B5C0017C-37C3-FA45-94A2-51CDD2E370EC}"/>
              </a:ext>
            </a:extLst>
          </p:cNvPr>
          <p:cNvSpPr txBox="1"/>
          <p:nvPr/>
        </p:nvSpPr>
        <p:spPr>
          <a:xfrm>
            <a:off x="22496085" y="29015333"/>
            <a:ext cx="9344584" cy="13388280"/>
          </a:xfrm>
          <a:prstGeom prst="rect">
            <a:avLst/>
          </a:prstGeom>
          <a:noFill/>
        </p:spPr>
        <p:txBody>
          <a:bodyPr wrap="square" rtlCol="0">
            <a:spAutoFit/>
          </a:bodyPr>
          <a:lstStyle/>
          <a:p>
            <a:r>
              <a:rPr lang="en-US" sz="2400" dirty="0">
                <a:latin typeface="Playfair Display" pitchFamily="2" charset="77"/>
                <a:cs typeface="Times New Roman" panose="02020603050405020304" pitchFamily="18" charset="0"/>
              </a:rPr>
              <a:t>Q1: Can we build a classifier to prepare floras?</a:t>
            </a:r>
          </a:p>
          <a:p>
            <a:r>
              <a:rPr lang="en-US" sz="2400" b="1" dirty="0">
                <a:latin typeface="Playfair Display" pitchFamily="2" charset="77"/>
                <a:cs typeface="Times New Roman" panose="02020603050405020304" pitchFamily="18" charset="0"/>
              </a:rPr>
              <a:t>A1:</a:t>
            </a:r>
            <a:r>
              <a:rPr lang="en-US" sz="2400" dirty="0">
                <a:latin typeface="Playfair Display" pitchFamily="2" charset="77"/>
                <a:cs typeface="Times New Roman" panose="02020603050405020304" pitchFamily="18" charset="0"/>
              </a:rPr>
              <a:t> Yes, with </a:t>
            </a:r>
            <a:r>
              <a:rPr lang="en-US" sz="2400" dirty="0" err="1">
                <a:latin typeface="Playfair Display" pitchFamily="2" charset="77"/>
                <a:cs typeface="Times New Roman" panose="02020603050405020304" pitchFamily="18" charset="0"/>
              </a:rPr>
              <a:t>sklearn</a:t>
            </a:r>
            <a:r>
              <a:rPr lang="en-US" sz="2400" dirty="0">
                <a:latin typeface="Playfair Display" pitchFamily="2" charset="77"/>
                <a:cs typeface="Times New Roman" panose="02020603050405020304" pitchFamily="18" charset="0"/>
              </a:rPr>
              <a:t> building a classifier is possible. The pain points:</a:t>
            </a:r>
          </a:p>
          <a:p>
            <a:pPr marL="342900" indent="-342900">
              <a:buFont typeface="Arial" panose="020B0604020202020204" pitchFamily="34" charset="0"/>
              <a:buChar char="•"/>
            </a:pPr>
            <a:r>
              <a:rPr lang="en-US" sz="2400" dirty="0">
                <a:latin typeface="Playfair Display" pitchFamily="2" charset="77"/>
                <a:cs typeface="Times New Roman" panose="02020603050405020304" pitchFamily="18" charset="0"/>
              </a:rPr>
              <a:t>Building a sufficiently large training set (i.e., finding annotated data) </a:t>
            </a:r>
          </a:p>
          <a:p>
            <a:pPr marL="342900" indent="-342900">
              <a:buFont typeface="Arial" panose="020B0604020202020204" pitchFamily="34" charset="0"/>
              <a:buChar char="•"/>
            </a:pPr>
            <a:r>
              <a:rPr lang="en-US" sz="2400" dirty="0">
                <a:latin typeface="Playfair Display" pitchFamily="2" charset="77"/>
                <a:cs typeface="Times New Roman" panose="02020603050405020304" pitchFamily="18" charset="0"/>
              </a:rPr>
              <a:t>Importing, reformatting, balancing and shuffling the data</a:t>
            </a:r>
          </a:p>
          <a:p>
            <a:pPr marL="342900" indent="-342900">
              <a:buFont typeface="Arial" panose="020B0604020202020204" pitchFamily="34" charset="0"/>
              <a:buChar char="•"/>
            </a:pPr>
            <a:r>
              <a:rPr lang="en-US" sz="2400" b="1" dirty="0">
                <a:latin typeface="Playfair Display" pitchFamily="2" charset="77"/>
                <a:cs typeface="Times New Roman" panose="02020603050405020304" pitchFamily="18" charset="0"/>
              </a:rPr>
              <a:t>Deciding how to clean the dataset</a:t>
            </a:r>
          </a:p>
          <a:p>
            <a:pPr marL="342900" indent="-342900">
              <a:buFont typeface="Arial" panose="020B0604020202020204" pitchFamily="34" charset="0"/>
              <a:buChar char="•"/>
            </a:pPr>
            <a:endParaRPr lang="en-US" sz="2400" dirty="0">
              <a:latin typeface="Playfair Display" pitchFamily="2" charset="77"/>
              <a:cs typeface="Times New Roman" panose="02020603050405020304" pitchFamily="18" charset="0"/>
            </a:endParaRPr>
          </a:p>
          <a:p>
            <a:r>
              <a:rPr lang="en-US" sz="2400" dirty="0">
                <a:latin typeface="Playfair Display" pitchFamily="2" charset="77"/>
                <a:cs typeface="Times New Roman" panose="02020603050405020304" pitchFamily="18" charset="0"/>
              </a:rPr>
              <a:t>Q2: Is text cruft meaningful for classification of flora text strings?</a:t>
            </a:r>
          </a:p>
          <a:p>
            <a:r>
              <a:rPr lang="en-US" sz="2400" b="1" dirty="0">
                <a:latin typeface="Playfair Display" pitchFamily="2" charset="77"/>
                <a:cs typeface="Times New Roman" panose="02020603050405020304" pitchFamily="18" charset="0"/>
              </a:rPr>
              <a:t>A2:</a:t>
            </a:r>
            <a:r>
              <a:rPr lang="en-US" sz="2400" dirty="0">
                <a:latin typeface="Playfair Display" pitchFamily="2" charset="77"/>
                <a:cs typeface="Times New Roman" panose="02020603050405020304" pitchFamily="18" charset="0"/>
              </a:rPr>
              <a:t> </a:t>
            </a:r>
            <a:r>
              <a:rPr lang="en-US" sz="2400" b="1" dirty="0">
                <a:latin typeface="Playfair Display" pitchFamily="2" charset="77"/>
                <a:cs typeface="Times New Roman" panose="02020603050405020304" pitchFamily="18" charset="0"/>
              </a:rPr>
              <a:t>Yes. A 6% drop in accuracy was seen when text was stripped of cruft</a:t>
            </a:r>
            <a:r>
              <a:rPr lang="en-US" sz="2400" dirty="0">
                <a:latin typeface="Playfair Display" pitchFamily="2" charset="77"/>
                <a:cs typeface="Times New Roman" panose="02020603050405020304" pitchFamily="18" charset="0"/>
              </a:rPr>
              <a:t>. Important cruft features included colons, commas, etc. (see results).</a:t>
            </a:r>
            <a:endParaRPr lang="en-US" sz="2400" b="1" dirty="0">
              <a:latin typeface="Playfair Display" pitchFamily="2" charset="77"/>
              <a:cs typeface="Times New Roman" panose="02020603050405020304" pitchFamily="18" charset="0"/>
            </a:endParaRPr>
          </a:p>
          <a:p>
            <a:pPr marL="342900" indent="-342900">
              <a:buFont typeface="Arial" panose="020B0604020202020204" pitchFamily="34" charset="0"/>
              <a:buChar char="•"/>
            </a:pPr>
            <a:endParaRPr lang="en-US" sz="2400" dirty="0">
              <a:latin typeface="Playfair Display" pitchFamily="2" charset="77"/>
              <a:cs typeface="Times New Roman" panose="02020603050405020304" pitchFamily="18" charset="0"/>
            </a:endParaRPr>
          </a:p>
          <a:p>
            <a:r>
              <a:rPr lang="en-US" sz="2400" dirty="0">
                <a:latin typeface="Playfair Display" pitchFamily="2" charset="77"/>
                <a:cs typeface="Times New Roman" panose="02020603050405020304" pitchFamily="18" charset="0"/>
              </a:rPr>
              <a:t>Q3: Is the length of text strings meaningful?</a:t>
            </a:r>
          </a:p>
          <a:p>
            <a:r>
              <a:rPr lang="en-US" sz="2400" b="1" dirty="0">
                <a:latin typeface="Playfair Display" pitchFamily="2" charset="77"/>
                <a:cs typeface="Times New Roman" panose="02020603050405020304" pitchFamily="18" charset="0"/>
              </a:rPr>
              <a:t>A3:</a:t>
            </a:r>
            <a:r>
              <a:rPr lang="en-US" sz="2400" dirty="0">
                <a:latin typeface="Playfair Display" pitchFamily="2" charset="77"/>
                <a:cs typeface="Times New Roman" panose="02020603050405020304" pitchFamily="18" charset="0"/>
              </a:rPr>
              <a:t> </a:t>
            </a:r>
            <a:r>
              <a:rPr lang="en-US" sz="2400" b="1" dirty="0">
                <a:latin typeface="Playfair Display" pitchFamily="2" charset="77"/>
                <a:cs typeface="Times New Roman" panose="02020603050405020304" pitchFamily="18" charset="0"/>
              </a:rPr>
              <a:t>No. </a:t>
            </a:r>
            <a:r>
              <a:rPr lang="en-US" sz="2400" dirty="0">
                <a:latin typeface="Playfair Display" pitchFamily="2" charset="77"/>
                <a:cs typeface="Times New Roman" panose="02020603050405020304" pitchFamily="18" charset="0"/>
              </a:rPr>
              <a:t>This may be an artefact of our training dataset. Flora of North America keys were concatenated into one string per key. Changing the pre-processing of this dataset should change the results.</a:t>
            </a:r>
          </a:p>
          <a:p>
            <a:endParaRPr lang="en-US" sz="2400" dirty="0">
              <a:latin typeface="Playfair Display" pitchFamily="2" charset="77"/>
              <a:cs typeface="Times New Roman" panose="02020603050405020304" pitchFamily="18" charset="0"/>
            </a:endParaRPr>
          </a:p>
          <a:p>
            <a:r>
              <a:rPr lang="en-US" sz="2400" b="1" dirty="0">
                <a:latin typeface="Playfair Display" pitchFamily="2" charset="77"/>
                <a:cs typeface="Times New Roman" panose="02020603050405020304" pitchFamily="18" charset="0"/>
              </a:rPr>
              <a:t>Q4:</a:t>
            </a:r>
            <a:r>
              <a:rPr lang="en-US" sz="2400" dirty="0">
                <a:latin typeface="Playfair Display" pitchFamily="2" charset="77"/>
                <a:cs typeface="Times New Roman" panose="02020603050405020304" pitchFamily="18" charset="0"/>
              </a:rPr>
              <a:t> Can a model be applied to never-before-seen floras?</a:t>
            </a:r>
          </a:p>
          <a:p>
            <a:r>
              <a:rPr lang="en-US" sz="2400" b="1" dirty="0">
                <a:latin typeface="Playfair Display" pitchFamily="2" charset="77"/>
                <a:cs typeface="Times New Roman" panose="02020603050405020304" pitchFamily="18" charset="0"/>
              </a:rPr>
              <a:t>Sure, however a large drop (e.g., 18%) in accuracy should be expected</a:t>
            </a:r>
            <a:r>
              <a:rPr lang="en-US" sz="2400" dirty="0">
                <a:latin typeface="Playfair Display" pitchFamily="2" charset="77"/>
                <a:cs typeface="Times New Roman" panose="02020603050405020304" pitchFamily="18" charset="0"/>
              </a:rPr>
              <a:t>. With an 80% accuracy rate, human intervention would be required to adequately prepare floras for downstream use. A small training set per flora should be manually developed to make the flora prepper model fit-for-use. Investigations to determine the minimum size of this training set would be a logical next step (~600 statements, as was seen in Budd’s flora, is adequate).</a:t>
            </a:r>
          </a:p>
          <a:p>
            <a:endParaRPr lang="en-US" sz="2400" dirty="0">
              <a:latin typeface="Playfair Display" pitchFamily="2" charset="77"/>
              <a:cs typeface="Times New Roman" panose="02020603050405020304" pitchFamily="18" charset="0"/>
            </a:endParaRPr>
          </a:p>
          <a:p>
            <a:r>
              <a:rPr lang="en-US" sz="2400" dirty="0">
                <a:latin typeface="Playfair Display" pitchFamily="2" charset="77"/>
                <a:cs typeface="Times New Roman" panose="02020603050405020304" pitchFamily="18" charset="0"/>
              </a:rPr>
              <a:t>Other discussion points:</a:t>
            </a:r>
          </a:p>
          <a:p>
            <a:pPr marL="285750" indent="-285750">
              <a:buFont typeface="Arial" panose="020B0604020202020204" pitchFamily="34" charset="0"/>
              <a:buChar char="•"/>
            </a:pPr>
            <a:r>
              <a:rPr lang="en-US" sz="2400" dirty="0">
                <a:latin typeface="Playfair Display" pitchFamily="2" charset="77"/>
                <a:cs typeface="Times New Roman" panose="02020603050405020304" pitchFamily="18" charset="0"/>
              </a:rPr>
              <a:t>The accuracy of the model is unusually high. When the proportion of Flora of North Am. and B.C. data was reduced by dataset trimming, accuracy decreased. </a:t>
            </a:r>
            <a:r>
              <a:rPr lang="en-US" sz="2400" b="1" dirty="0">
                <a:latin typeface="Playfair Display" pitchFamily="2" charset="77"/>
                <a:cs typeface="Times New Roman" panose="02020603050405020304" pitchFamily="18" charset="0"/>
              </a:rPr>
              <a:t>Is overfitting occurring?</a:t>
            </a:r>
          </a:p>
          <a:p>
            <a:pPr marL="285750" indent="-285750">
              <a:buFont typeface="Arial" panose="020B0604020202020204" pitchFamily="34" charset="0"/>
              <a:buChar char="•"/>
            </a:pPr>
            <a:r>
              <a:rPr lang="en-US" sz="2400" b="1" dirty="0">
                <a:latin typeface="Playfair Display" pitchFamily="2" charset="77"/>
                <a:cs typeface="Times New Roman" panose="02020603050405020304" pitchFamily="18" charset="0"/>
              </a:rPr>
              <a:t> </a:t>
            </a:r>
            <a:r>
              <a:rPr lang="en-US" sz="2400" dirty="0">
                <a:latin typeface="Playfair Display" pitchFamily="2" charset="77"/>
                <a:cs typeface="Times New Roman" panose="02020603050405020304" pitchFamily="18" charset="0"/>
              </a:rPr>
              <a:t>This model relies too heavily on artefacts of the training dataset (rank words) to classify taxon identification strings. Instead, they could be annotated using other tools, like </a:t>
            </a:r>
            <a:r>
              <a:rPr lang="en-US" sz="2400" b="1" dirty="0" err="1">
                <a:latin typeface="Playfair Display" pitchFamily="2" charset="77"/>
                <a:cs typeface="Times New Roman" panose="02020603050405020304" pitchFamily="18" charset="0"/>
              </a:rPr>
              <a:t>gnfinder</a:t>
            </a:r>
            <a:r>
              <a:rPr lang="en-US" sz="2400" b="1" dirty="0">
                <a:latin typeface="Playfair Display" pitchFamily="2" charset="77"/>
                <a:cs typeface="Times New Roman" panose="02020603050405020304" pitchFamily="18" charset="0"/>
              </a:rPr>
              <a:t> (</a:t>
            </a:r>
            <a:r>
              <a:rPr lang="en-US" sz="2400" b="1" dirty="0" err="1">
                <a:latin typeface="Playfair Display" pitchFamily="2" charset="77"/>
                <a:cs typeface="Times New Roman" panose="02020603050405020304" pitchFamily="18" charset="0"/>
                <a:hlinkClick r:id="rId19"/>
              </a:rPr>
              <a:t>github.com</a:t>
            </a:r>
            <a:r>
              <a:rPr lang="en-US" sz="2400" b="1" dirty="0">
                <a:latin typeface="Playfair Display" pitchFamily="2" charset="77"/>
                <a:cs typeface="Times New Roman" panose="02020603050405020304" pitchFamily="18" charset="0"/>
                <a:hlinkClick r:id="rId19"/>
              </a:rPr>
              <a:t>/</a:t>
            </a:r>
            <a:r>
              <a:rPr lang="en-US" sz="2400" b="1" dirty="0" err="1">
                <a:latin typeface="Playfair Display" pitchFamily="2" charset="77"/>
                <a:cs typeface="Times New Roman" panose="02020603050405020304" pitchFamily="18" charset="0"/>
                <a:hlinkClick r:id="rId19"/>
              </a:rPr>
              <a:t>gnames</a:t>
            </a:r>
            <a:r>
              <a:rPr lang="en-US" sz="2400" b="1" dirty="0">
                <a:latin typeface="Playfair Display" pitchFamily="2" charset="77"/>
                <a:cs typeface="Times New Roman" panose="02020603050405020304" pitchFamily="18" charset="0"/>
                <a:hlinkClick r:id="rId19"/>
              </a:rPr>
              <a:t>/</a:t>
            </a:r>
            <a:r>
              <a:rPr lang="en-US" sz="2400" b="1" dirty="0" err="1">
                <a:latin typeface="Playfair Display" pitchFamily="2" charset="77"/>
                <a:cs typeface="Times New Roman" panose="02020603050405020304" pitchFamily="18" charset="0"/>
                <a:hlinkClick r:id="rId19"/>
              </a:rPr>
              <a:t>gnfinder</a:t>
            </a:r>
            <a:r>
              <a:rPr lang="en-US" sz="2400" b="1" dirty="0">
                <a:latin typeface="Playfair Display" pitchFamily="2" charset="77"/>
                <a:cs typeface="Times New Roman" panose="02020603050405020304" pitchFamily="18" charset="0"/>
              </a:rPr>
              <a:t>)</a:t>
            </a:r>
          </a:p>
        </p:txBody>
      </p:sp>
      <p:sp>
        <p:nvSpPr>
          <p:cNvPr id="230" name="Text Placeholder 5">
            <a:extLst>
              <a:ext uri="{FF2B5EF4-FFF2-40B4-BE49-F238E27FC236}">
                <a16:creationId xmlns:a16="http://schemas.microsoft.com/office/drawing/2014/main" id="{9868AC36-A940-7A49-B246-1D4DCEFD1FBE}"/>
              </a:ext>
            </a:extLst>
          </p:cNvPr>
          <p:cNvSpPr txBox="1">
            <a:spLocks/>
          </p:cNvSpPr>
          <p:nvPr/>
        </p:nvSpPr>
        <p:spPr>
          <a:xfrm>
            <a:off x="11385842" y="7179406"/>
            <a:ext cx="10182023" cy="7386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r>
              <a:rPr lang="en-US" sz="3600" b="0" u="none" dirty="0">
                <a:solidFill>
                  <a:schemeClr val="tx1"/>
                </a:solidFill>
                <a:latin typeface="Roboto" panose="02000000000000000000" pitchFamily="2" charset="0"/>
                <a:ea typeface="Roboto" panose="02000000000000000000" pitchFamily="2" charset="0"/>
              </a:rPr>
              <a:t>Results</a:t>
            </a:r>
          </a:p>
        </p:txBody>
      </p:sp>
      <p:sp>
        <p:nvSpPr>
          <p:cNvPr id="234" name="Text Placeholder 5">
            <a:extLst>
              <a:ext uri="{FF2B5EF4-FFF2-40B4-BE49-F238E27FC236}">
                <a16:creationId xmlns:a16="http://schemas.microsoft.com/office/drawing/2014/main" id="{636FAE51-86BC-1942-ADD4-FEBBCEA866F0}"/>
              </a:ext>
            </a:extLst>
          </p:cNvPr>
          <p:cNvSpPr txBox="1">
            <a:spLocks/>
          </p:cNvSpPr>
          <p:nvPr/>
        </p:nvSpPr>
        <p:spPr>
          <a:xfrm>
            <a:off x="723137" y="19548823"/>
            <a:ext cx="10182023" cy="7386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r>
              <a:rPr lang="en-US" sz="3600" b="0" u="none" dirty="0">
                <a:solidFill>
                  <a:schemeClr val="tx1"/>
                </a:solidFill>
                <a:latin typeface="Roboto" panose="02000000000000000000" pitchFamily="2" charset="0"/>
                <a:ea typeface="Roboto" panose="02000000000000000000" pitchFamily="2" charset="0"/>
              </a:rPr>
              <a:t>Methods</a:t>
            </a:r>
          </a:p>
        </p:txBody>
      </p:sp>
      <p:sp>
        <p:nvSpPr>
          <p:cNvPr id="236" name="Text Placeholder 5">
            <a:extLst>
              <a:ext uri="{FF2B5EF4-FFF2-40B4-BE49-F238E27FC236}">
                <a16:creationId xmlns:a16="http://schemas.microsoft.com/office/drawing/2014/main" id="{BD458A9F-0EC2-6B4A-BC9A-4BACF7A9B41D}"/>
              </a:ext>
            </a:extLst>
          </p:cNvPr>
          <p:cNvSpPr txBox="1">
            <a:spLocks/>
          </p:cNvSpPr>
          <p:nvPr/>
        </p:nvSpPr>
        <p:spPr>
          <a:xfrm>
            <a:off x="22043033" y="27908865"/>
            <a:ext cx="10182023" cy="7386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r>
              <a:rPr lang="en-US" sz="3600" b="0" u="none" dirty="0">
                <a:solidFill>
                  <a:schemeClr val="tx1"/>
                </a:solidFill>
                <a:latin typeface="Roboto" panose="02000000000000000000" pitchFamily="2" charset="0"/>
                <a:ea typeface="Roboto" panose="02000000000000000000" pitchFamily="2" charset="0"/>
              </a:rPr>
              <a:t>Discussion</a:t>
            </a:r>
          </a:p>
        </p:txBody>
      </p:sp>
      <p:sp>
        <p:nvSpPr>
          <p:cNvPr id="240" name="TextBox 239">
            <a:extLst>
              <a:ext uri="{FF2B5EF4-FFF2-40B4-BE49-F238E27FC236}">
                <a16:creationId xmlns:a16="http://schemas.microsoft.com/office/drawing/2014/main" id="{9EB1CA7E-CD7A-9947-B971-8ADCF86ACC52}"/>
              </a:ext>
            </a:extLst>
          </p:cNvPr>
          <p:cNvSpPr txBox="1"/>
          <p:nvPr/>
        </p:nvSpPr>
        <p:spPr>
          <a:xfrm>
            <a:off x="28236784" y="17761118"/>
            <a:ext cx="3695396" cy="5909310"/>
          </a:xfrm>
          <a:prstGeom prst="rect">
            <a:avLst/>
          </a:prstGeom>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en-CA" sz="1800" b="1" dirty="0">
                <a:solidFill>
                  <a:schemeClr val="tx1"/>
                </a:solidFill>
                <a:latin typeface="Roboto" panose="02000000000000000000" pitchFamily="2" charset="0"/>
                <a:ea typeface="Roboto" panose="02000000000000000000" pitchFamily="2" charset="0"/>
              </a:rPr>
              <a:t>Sample Texts</a:t>
            </a:r>
          </a:p>
          <a:p>
            <a:r>
              <a:rPr lang="en-CA" sz="1800" b="1" dirty="0">
                <a:solidFill>
                  <a:schemeClr val="accent2"/>
                </a:solidFill>
                <a:latin typeface="Roboto" panose="02000000000000000000" pitchFamily="2" charset="0"/>
                <a:ea typeface="Roboto" panose="02000000000000000000" pitchFamily="2" charset="0"/>
              </a:rPr>
              <a:t>Predicted: Morphology, Actual: Key</a:t>
            </a:r>
          </a:p>
          <a:p>
            <a:r>
              <a:rPr lang="en-CA" sz="1800" dirty="0">
                <a:solidFill>
                  <a:schemeClr val="accent2"/>
                </a:solidFill>
                <a:latin typeface="Roboto" panose="02000000000000000000" pitchFamily="2" charset="0"/>
                <a:ea typeface="Roboto" panose="02000000000000000000" pitchFamily="2" charset="0"/>
              </a:rPr>
              <a:t>1 Calyptra minute, tightly adherent at or near the apex of the capsule, persistent; capsule…</a:t>
            </a:r>
          </a:p>
          <a:p>
            <a:r>
              <a:rPr lang="en-CA" sz="1800" b="1" dirty="0">
                <a:solidFill>
                  <a:schemeClr val="accent2"/>
                </a:solidFill>
                <a:latin typeface="Roboto" panose="02000000000000000000" pitchFamily="2" charset="0"/>
                <a:ea typeface="Roboto" panose="02000000000000000000" pitchFamily="2" charset="0"/>
              </a:rPr>
              <a:t>Predicted: Taxon ID, Actual: Key</a:t>
            </a:r>
          </a:p>
          <a:p>
            <a:r>
              <a:rPr lang="en-US" sz="1800" dirty="0">
                <a:solidFill>
                  <a:schemeClr val="accent2"/>
                </a:solidFill>
                <a:latin typeface="Roboto" panose="02000000000000000000" pitchFamily="2" charset="0"/>
                <a:ea typeface="Roboto" panose="02000000000000000000" pitchFamily="2" charset="0"/>
                <a:cs typeface="Times New Roman" panose="02020603050405020304" pitchFamily="18" charset="0"/>
              </a:rPr>
              <a:t>Key to the Species and Taxonomic Notes </a:t>
            </a:r>
          </a:p>
          <a:p>
            <a:r>
              <a:rPr lang="en-US" sz="1800" b="1" dirty="0">
                <a:solidFill>
                  <a:srgbClr val="C00000"/>
                </a:solidFill>
                <a:latin typeface="Roboto" panose="02000000000000000000" pitchFamily="2" charset="0"/>
                <a:ea typeface="Roboto" panose="02000000000000000000" pitchFamily="2" charset="0"/>
                <a:cs typeface="Times New Roman" panose="02020603050405020304" pitchFamily="18" charset="0"/>
              </a:rPr>
              <a:t>Predicted: Key, Actual: Morphology</a:t>
            </a:r>
          </a:p>
          <a:p>
            <a:r>
              <a:rPr lang="en-US" sz="1800" dirty="0">
                <a:solidFill>
                  <a:srgbClr val="C00000"/>
                </a:solidFill>
                <a:latin typeface="Roboto" panose="02000000000000000000" pitchFamily="2" charset="0"/>
                <a:ea typeface="Roboto" panose="02000000000000000000" pitchFamily="2" charset="0"/>
                <a:cs typeface="Times New Roman" panose="02020603050405020304" pitchFamily="18" charset="0"/>
              </a:rPr>
              <a:t>﻿Leaves Stem leaves compound, divided 1-3 times without bulbils in axils; leaflets more than 5 times as long as broad…</a:t>
            </a:r>
          </a:p>
          <a:p>
            <a:r>
              <a:rPr lang="en-US" sz="1800" b="1" dirty="0">
                <a:solidFill>
                  <a:srgbClr val="39A8B6"/>
                </a:solidFill>
                <a:latin typeface="Roboto" panose="02000000000000000000" pitchFamily="2" charset="0"/>
                <a:ea typeface="Roboto" panose="02000000000000000000" pitchFamily="2" charset="0"/>
                <a:cs typeface="Times New Roman" panose="02020603050405020304" pitchFamily="18" charset="0"/>
              </a:rPr>
              <a:t>Predicted: Habitat, Actual: Taxon Id</a:t>
            </a:r>
          </a:p>
          <a:p>
            <a:r>
              <a:rPr lang="en-US" sz="1800" dirty="0">
                <a:solidFill>
                  <a:srgbClr val="39A8B6"/>
                </a:solidFill>
                <a:latin typeface="Roboto" panose="02000000000000000000" pitchFamily="2" charset="0"/>
                <a:ea typeface="Roboto" panose="02000000000000000000" pitchFamily="2" charset="0"/>
                <a:cs typeface="Times New Roman" panose="02020603050405020304" pitchFamily="18" charset="0"/>
              </a:rPr>
              <a:t>﻿California poppy</a:t>
            </a:r>
          </a:p>
          <a:p>
            <a:r>
              <a:rPr lang="en-US" sz="1800" b="1" dirty="0">
                <a:solidFill>
                  <a:schemeClr val="accent1">
                    <a:lumMod val="75000"/>
                  </a:schemeClr>
                </a:solidFill>
                <a:latin typeface="Roboto" panose="02000000000000000000" pitchFamily="2" charset="0"/>
                <a:ea typeface="Roboto" panose="02000000000000000000" pitchFamily="2" charset="0"/>
                <a:cs typeface="Times New Roman" panose="02020603050405020304" pitchFamily="18" charset="0"/>
              </a:rPr>
              <a:t>Predicted: Morphology, Actual: Habitat</a:t>
            </a:r>
          </a:p>
          <a:p>
            <a:r>
              <a:rPr lang="en-US" sz="1800" dirty="0">
                <a:solidFill>
                  <a:schemeClr val="accent1">
                    <a:lumMod val="75000"/>
                  </a:schemeClr>
                </a:solidFill>
                <a:latin typeface="Roboto" panose="02000000000000000000" pitchFamily="2" charset="0"/>
                <a:ea typeface="Roboto" panose="02000000000000000000" pitchFamily="2" charset="0"/>
                <a:cs typeface="Times New Roman" panose="02020603050405020304" pitchFamily="18" charset="0"/>
              </a:rPr>
              <a:t>﻿Base and trunks of trees</a:t>
            </a:r>
            <a:endParaRPr lang="en-US" sz="1400" dirty="0">
              <a:solidFill>
                <a:srgbClr val="39A8B6"/>
              </a:solidFill>
              <a:latin typeface="Roboto" panose="02000000000000000000" pitchFamily="2" charset="0"/>
              <a:ea typeface="Roboto" panose="02000000000000000000" pitchFamily="2" charset="0"/>
              <a:cs typeface="Times New Roman" panose="02020603050405020304" pitchFamily="18" charset="0"/>
            </a:endParaRPr>
          </a:p>
        </p:txBody>
      </p:sp>
      <p:grpSp>
        <p:nvGrpSpPr>
          <p:cNvPr id="253" name="Group 252">
            <a:extLst>
              <a:ext uri="{FF2B5EF4-FFF2-40B4-BE49-F238E27FC236}">
                <a16:creationId xmlns:a16="http://schemas.microsoft.com/office/drawing/2014/main" id="{63EACC52-023B-9445-91D0-40AD4B8C7A22}"/>
              </a:ext>
            </a:extLst>
          </p:cNvPr>
          <p:cNvGrpSpPr/>
          <p:nvPr/>
        </p:nvGrpSpPr>
        <p:grpSpPr>
          <a:xfrm>
            <a:off x="22450919" y="18721336"/>
            <a:ext cx="5452181" cy="4944605"/>
            <a:chOff x="24051749" y="8444239"/>
            <a:chExt cx="6764196" cy="6134477"/>
          </a:xfrm>
        </p:grpSpPr>
        <p:pic>
          <p:nvPicPr>
            <p:cNvPr id="244" name="Picture 243">
              <a:extLst>
                <a:ext uri="{FF2B5EF4-FFF2-40B4-BE49-F238E27FC236}">
                  <a16:creationId xmlns:a16="http://schemas.microsoft.com/office/drawing/2014/main" id="{4AA7B3B6-405E-3D41-9D26-5D26484E178E}"/>
                </a:ext>
              </a:extLst>
            </p:cNvPr>
            <p:cNvPicPr>
              <a:picLocks noChangeAspect="1"/>
            </p:cNvPicPr>
            <p:nvPr/>
          </p:nvPicPr>
          <p:blipFill rotWithShape="1">
            <a:blip r:embed="rId20">
              <a:extLst>
                <a:ext uri="{28A0092B-C50C-407E-A947-70E740481C1C}">
                  <a14:useLocalDpi xmlns:a14="http://schemas.microsoft.com/office/drawing/2010/main" val="0"/>
                </a:ext>
              </a:extLst>
            </a:blip>
            <a:srcRect t="8434" r="13396" b="4081"/>
            <a:stretch/>
          </p:blipFill>
          <p:spPr>
            <a:xfrm>
              <a:off x="24051749" y="8444239"/>
              <a:ext cx="6764196" cy="6134477"/>
            </a:xfrm>
            <a:prstGeom prst="rect">
              <a:avLst/>
            </a:prstGeom>
            <a:ln>
              <a:solidFill>
                <a:schemeClr val="dk1">
                  <a:shade val="95000"/>
                  <a:satMod val="105000"/>
                </a:schemeClr>
              </a:solidFill>
            </a:ln>
            <a:effectLst>
              <a:outerShdw blurRad="50800" dist="38100" dir="2700000" algn="tl" rotWithShape="0">
                <a:prstClr val="black">
                  <a:alpha val="40000"/>
                </a:prstClr>
              </a:outerShdw>
            </a:effectLst>
          </p:spPr>
        </p:pic>
        <p:pic>
          <p:nvPicPr>
            <p:cNvPr id="246" name="Picture 245">
              <a:extLst>
                <a:ext uri="{FF2B5EF4-FFF2-40B4-BE49-F238E27FC236}">
                  <a16:creationId xmlns:a16="http://schemas.microsoft.com/office/drawing/2014/main" id="{C2FF8EDC-C5E5-2842-AD5F-E8FBBA01E9A4}"/>
                </a:ext>
              </a:extLst>
            </p:cNvPr>
            <p:cNvPicPr>
              <a:picLocks noChangeAspect="1"/>
            </p:cNvPicPr>
            <p:nvPr/>
          </p:nvPicPr>
          <p:blipFill rotWithShape="1">
            <a:blip r:embed="rId20">
              <a:extLst>
                <a:ext uri="{28A0092B-C50C-407E-A947-70E740481C1C}">
                  <a14:useLocalDpi xmlns:a14="http://schemas.microsoft.com/office/drawing/2010/main" val="0"/>
                </a:ext>
              </a:extLst>
            </a:blip>
            <a:srcRect l="87100" t="3760" r="2750" b="86104"/>
            <a:stretch/>
          </p:blipFill>
          <p:spPr>
            <a:xfrm>
              <a:off x="29362245" y="8471385"/>
              <a:ext cx="1425123" cy="1277697"/>
            </a:xfrm>
            <a:prstGeom prst="rect">
              <a:avLst/>
            </a:prstGeom>
          </p:spPr>
        </p:pic>
      </p:grpSp>
      <p:sp>
        <p:nvSpPr>
          <p:cNvPr id="249" name="Text Placeholder 5">
            <a:extLst>
              <a:ext uri="{FF2B5EF4-FFF2-40B4-BE49-F238E27FC236}">
                <a16:creationId xmlns:a16="http://schemas.microsoft.com/office/drawing/2014/main" id="{514634FA-00F3-BC40-917A-5A9BAF32F615}"/>
              </a:ext>
            </a:extLst>
          </p:cNvPr>
          <p:cNvSpPr txBox="1">
            <a:spLocks/>
          </p:cNvSpPr>
          <p:nvPr/>
        </p:nvSpPr>
        <p:spPr>
          <a:xfrm>
            <a:off x="22450919" y="17642576"/>
            <a:ext cx="5022194" cy="677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r>
              <a:rPr lang="en-US" sz="3200" b="0" u="none" dirty="0">
                <a:solidFill>
                  <a:schemeClr val="tx1"/>
                </a:solidFill>
                <a:latin typeface="Roboto" panose="02000000000000000000" pitchFamily="2" charset="0"/>
                <a:ea typeface="Roboto" panose="02000000000000000000" pitchFamily="2" charset="0"/>
              </a:rPr>
              <a:t>Incorrectly Classified Text</a:t>
            </a:r>
          </a:p>
        </p:txBody>
      </p:sp>
      <p:sp>
        <p:nvSpPr>
          <p:cNvPr id="250" name="Text Placeholder 5">
            <a:extLst>
              <a:ext uri="{FF2B5EF4-FFF2-40B4-BE49-F238E27FC236}">
                <a16:creationId xmlns:a16="http://schemas.microsoft.com/office/drawing/2014/main" id="{C0F421D0-09AA-FE4C-B744-B42BC5791923}"/>
              </a:ext>
            </a:extLst>
          </p:cNvPr>
          <p:cNvSpPr txBox="1">
            <a:spLocks/>
          </p:cNvSpPr>
          <p:nvPr/>
        </p:nvSpPr>
        <p:spPr>
          <a:xfrm>
            <a:off x="11661253" y="8305839"/>
            <a:ext cx="5786360" cy="6772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r>
              <a:rPr lang="en-US" sz="3200" b="0" u="none" dirty="0">
                <a:solidFill>
                  <a:schemeClr val="tx1"/>
                </a:solidFill>
                <a:latin typeface="Roboto" panose="02000000000000000000" pitchFamily="2" charset="0"/>
                <a:ea typeface="Roboto" panose="02000000000000000000" pitchFamily="2" charset="0"/>
              </a:rPr>
              <a:t>Word Clouds by Classification</a:t>
            </a:r>
          </a:p>
        </p:txBody>
      </p:sp>
      <p:grpSp>
        <p:nvGrpSpPr>
          <p:cNvPr id="353" name="Group 352">
            <a:extLst>
              <a:ext uri="{FF2B5EF4-FFF2-40B4-BE49-F238E27FC236}">
                <a16:creationId xmlns:a16="http://schemas.microsoft.com/office/drawing/2014/main" id="{545B1418-3D0A-784E-83E6-53E427473E2E}"/>
              </a:ext>
            </a:extLst>
          </p:cNvPr>
          <p:cNvGrpSpPr/>
          <p:nvPr/>
        </p:nvGrpSpPr>
        <p:grpSpPr>
          <a:xfrm>
            <a:off x="11719191" y="26350311"/>
            <a:ext cx="9715050" cy="13183004"/>
            <a:chOff x="11719191" y="26731311"/>
            <a:chExt cx="9715050" cy="13183004"/>
          </a:xfrm>
        </p:grpSpPr>
        <p:grpSp>
          <p:nvGrpSpPr>
            <p:cNvPr id="352" name="Group 351">
              <a:extLst>
                <a:ext uri="{FF2B5EF4-FFF2-40B4-BE49-F238E27FC236}">
                  <a16:creationId xmlns:a16="http://schemas.microsoft.com/office/drawing/2014/main" id="{7E5079A5-AFCD-5145-96B7-B0BEE84C08DA}"/>
                </a:ext>
              </a:extLst>
            </p:cNvPr>
            <p:cNvGrpSpPr/>
            <p:nvPr/>
          </p:nvGrpSpPr>
          <p:grpSpPr>
            <a:xfrm>
              <a:off x="11719191" y="27728642"/>
              <a:ext cx="9715050" cy="12185673"/>
              <a:chOff x="11719191" y="27185717"/>
              <a:chExt cx="9715050" cy="12185673"/>
            </a:xfrm>
          </p:grpSpPr>
          <p:pic>
            <p:nvPicPr>
              <p:cNvPr id="204" name="Picture 203">
                <a:extLst>
                  <a:ext uri="{FF2B5EF4-FFF2-40B4-BE49-F238E27FC236}">
                    <a16:creationId xmlns:a16="http://schemas.microsoft.com/office/drawing/2014/main" id="{24903BC7-0DE9-494F-A3A0-47FDDA84D6FE}"/>
                  </a:ext>
                </a:extLst>
              </p:cNvPr>
              <p:cNvPicPr>
                <a:picLocks noChangeAspect="1"/>
              </p:cNvPicPr>
              <p:nvPr/>
            </p:nvPicPr>
            <p:blipFill rotWithShape="1">
              <a:blip r:embed="rId21">
                <a:extLst>
                  <a:ext uri="{28A0092B-C50C-407E-A947-70E740481C1C}">
                    <a14:useLocalDpi xmlns:a14="http://schemas.microsoft.com/office/drawing/2010/main" val="0"/>
                  </a:ext>
                </a:extLst>
              </a:blip>
              <a:srcRect l="50723" b="3929"/>
              <a:stretch/>
            </p:blipFill>
            <p:spPr>
              <a:xfrm>
                <a:off x="17057608" y="28955211"/>
                <a:ext cx="4376633" cy="3402982"/>
              </a:xfrm>
              <a:prstGeom prst="rect">
                <a:avLst/>
              </a:prstGeom>
            </p:spPr>
          </p:pic>
          <p:pic>
            <p:nvPicPr>
              <p:cNvPr id="206" name="Picture 205">
                <a:extLst>
                  <a:ext uri="{FF2B5EF4-FFF2-40B4-BE49-F238E27FC236}">
                    <a16:creationId xmlns:a16="http://schemas.microsoft.com/office/drawing/2014/main" id="{1A524CA0-649D-1043-9CAF-CF9A6FFD2F84}"/>
                  </a:ext>
                </a:extLst>
              </p:cNvPr>
              <p:cNvPicPr>
                <a:picLocks noChangeAspect="1"/>
              </p:cNvPicPr>
              <p:nvPr/>
            </p:nvPicPr>
            <p:blipFill rotWithShape="1">
              <a:blip r:embed="rId22">
                <a:extLst>
                  <a:ext uri="{28A0092B-C50C-407E-A947-70E740481C1C}">
                    <a14:useLocalDpi xmlns:a14="http://schemas.microsoft.com/office/drawing/2010/main" val="0"/>
                  </a:ext>
                </a:extLst>
              </a:blip>
              <a:srcRect l="47866" b="-1192"/>
              <a:stretch/>
            </p:blipFill>
            <p:spPr>
              <a:xfrm>
                <a:off x="12137046" y="28976845"/>
                <a:ext cx="4630343" cy="3637383"/>
              </a:xfrm>
              <a:prstGeom prst="rect">
                <a:avLst/>
              </a:prstGeom>
            </p:spPr>
          </p:pic>
          <p:pic>
            <p:nvPicPr>
              <p:cNvPr id="208" name="Picture 207">
                <a:extLst>
                  <a:ext uri="{FF2B5EF4-FFF2-40B4-BE49-F238E27FC236}">
                    <a16:creationId xmlns:a16="http://schemas.microsoft.com/office/drawing/2014/main" id="{110D63B4-3172-4144-8500-038CC054A02C}"/>
                  </a:ext>
                </a:extLst>
              </p:cNvPr>
              <p:cNvPicPr>
                <a:picLocks noChangeAspect="1"/>
              </p:cNvPicPr>
              <p:nvPr/>
            </p:nvPicPr>
            <p:blipFill rotWithShape="1">
              <a:blip r:embed="rId23">
                <a:extLst>
                  <a:ext uri="{28A0092B-C50C-407E-A947-70E740481C1C}">
                    <a14:useLocalDpi xmlns:a14="http://schemas.microsoft.com/office/drawing/2010/main" val="0"/>
                  </a:ext>
                </a:extLst>
              </a:blip>
              <a:srcRect l="50324" r="-1" b="3412"/>
              <a:stretch/>
            </p:blipFill>
            <p:spPr>
              <a:xfrm>
                <a:off x="16995039" y="32335277"/>
                <a:ext cx="4407168" cy="3392221"/>
              </a:xfrm>
              <a:prstGeom prst="rect">
                <a:avLst/>
              </a:prstGeom>
            </p:spPr>
          </p:pic>
          <p:pic>
            <p:nvPicPr>
              <p:cNvPr id="210" name="Picture 209">
                <a:extLst>
                  <a:ext uri="{FF2B5EF4-FFF2-40B4-BE49-F238E27FC236}">
                    <a16:creationId xmlns:a16="http://schemas.microsoft.com/office/drawing/2014/main" id="{D642D229-B431-424C-833A-0D1306236106}"/>
                  </a:ext>
                </a:extLst>
              </p:cNvPr>
              <p:cNvPicPr>
                <a:picLocks noChangeAspect="1"/>
              </p:cNvPicPr>
              <p:nvPr/>
            </p:nvPicPr>
            <p:blipFill rotWithShape="1">
              <a:blip r:embed="rId24">
                <a:extLst>
                  <a:ext uri="{28A0092B-C50C-407E-A947-70E740481C1C}">
                    <a14:useLocalDpi xmlns:a14="http://schemas.microsoft.com/office/drawing/2010/main" val="0"/>
                  </a:ext>
                </a:extLst>
              </a:blip>
              <a:srcRect l="47808" t="-1" r="-1" b="-446"/>
              <a:stretch/>
            </p:blipFill>
            <p:spPr>
              <a:xfrm>
                <a:off x="12137046" y="32323485"/>
                <a:ext cx="4630342" cy="3624038"/>
              </a:xfrm>
              <a:prstGeom prst="rect">
                <a:avLst/>
              </a:prstGeom>
            </p:spPr>
          </p:pic>
          <p:pic>
            <p:nvPicPr>
              <p:cNvPr id="212" name="Picture 211">
                <a:extLst>
                  <a:ext uri="{FF2B5EF4-FFF2-40B4-BE49-F238E27FC236}">
                    <a16:creationId xmlns:a16="http://schemas.microsoft.com/office/drawing/2014/main" id="{4316C3D9-14B2-FF4C-BA93-0562201BAACD}"/>
                  </a:ext>
                </a:extLst>
              </p:cNvPr>
              <p:cNvPicPr>
                <a:picLocks noChangeAspect="1"/>
              </p:cNvPicPr>
              <p:nvPr/>
            </p:nvPicPr>
            <p:blipFill rotWithShape="1">
              <a:blip r:embed="rId25">
                <a:extLst>
                  <a:ext uri="{28A0092B-C50C-407E-A947-70E740481C1C}">
                    <a14:useLocalDpi xmlns:a14="http://schemas.microsoft.com/office/drawing/2010/main" val="0"/>
                  </a:ext>
                </a:extLst>
              </a:blip>
              <a:srcRect l="51529"/>
              <a:stretch/>
            </p:blipFill>
            <p:spPr>
              <a:xfrm>
                <a:off x="17086303" y="35718603"/>
                <a:ext cx="4324235" cy="3566731"/>
              </a:xfrm>
              <a:prstGeom prst="rect">
                <a:avLst/>
              </a:prstGeom>
            </p:spPr>
          </p:pic>
          <p:pic>
            <p:nvPicPr>
              <p:cNvPr id="214" name="Picture 213">
                <a:extLst>
                  <a:ext uri="{FF2B5EF4-FFF2-40B4-BE49-F238E27FC236}">
                    <a16:creationId xmlns:a16="http://schemas.microsoft.com/office/drawing/2014/main" id="{6A5A87EA-C609-C347-93D4-5276D736A62D}"/>
                  </a:ext>
                </a:extLst>
              </p:cNvPr>
              <p:cNvPicPr>
                <a:picLocks noChangeAspect="1"/>
              </p:cNvPicPr>
              <p:nvPr/>
            </p:nvPicPr>
            <p:blipFill rotWithShape="1">
              <a:blip r:embed="rId26">
                <a:extLst>
                  <a:ext uri="{28A0092B-C50C-407E-A947-70E740481C1C}">
                    <a14:useLocalDpi xmlns:a14="http://schemas.microsoft.com/office/drawing/2010/main" val="0"/>
                  </a:ext>
                </a:extLst>
              </a:blip>
              <a:srcRect l="48097" b="-1170"/>
              <a:stretch/>
            </p:blipFill>
            <p:spPr>
              <a:xfrm>
                <a:off x="12174256" y="35718604"/>
                <a:ext cx="4630342" cy="3652786"/>
              </a:xfrm>
              <a:prstGeom prst="rect">
                <a:avLst/>
              </a:prstGeom>
            </p:spPr>
          </p:pic>
          <p:sp>
            <p:nvSpPr>
              <p:cNvPr id="216" name="TextBox 215">
                <a:extLst>
                  <a:ext uri="{FF2B5EF4-FFF2-40B4-BE49-F238E27FC236}">
                    <a16:creationId xmlns:a16="http://schemas.microsoft.com/office/drawing/2014/main" id="{F828F039-3A49-DD49-BAFA-76B82B1963D8}"/>
                  </a:ext>
                </a:extLst>
              </p:cNvPr>
              <p:cNvSpPr txBox="1"/>
              <p:nvPr/>
            </p:nvSpPr>
            <p:spPr>
              <a:xfrm rot="16200000" flipH="1">
                <a:off x="10509783" y="30323153"/>
                <a:ext cx="2880482"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Budd’s Flora</a:t>
                </a:r>
              </a:p>
            </p:txBody>
          </p:sp>
          <p:sp>
            <p:nvSpPr>
              <p:cNvPr id="217" name="TextBox 216">
                <a:extLst>
                  <a:ext uri="{FF2B5EF4-FFF2-40B4-BE49-F238E27FC236}">
                    <a16:creationId xmlns:a16="http://schemas.microsoft.com/office/drawing/2014/main" id="{4C3893CD-DCAF-9F47-9BA5-D7AA698FD78B}"/>
                  </a:ext>
                </a:extLst>
              </p:cNvPr>
              <p:cNvSpPr txBox="1"/>
              <p:nvPr/>
            </p:nvSpPr>
            <p:spPr>
              <a:xfrm rot="16200000" flipH="1">
                <a:off x="10451896" y="33663473"/>
                <a:ext cx="2996258"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Flora of North Am.</a:t>
                </a:r>
              </a:p>
            </p:txBody>
          </p:sp>
          <p:sp>
            <p:nvSpPr>
              <p:cNvPr id="218" name="TextBox 217">
                <a:extLst>
                  <a:ext uri="{FF2B5EF4-FFF2-40B4-BE49-F238E27FC236}">
                    <a16:creationId xmlns:a16="http://schemas.microsoft.com/office/drawing/2014/main" id="{2ED71CF6-CE23-1749-9A58-9F5C71124620}"/>
                  </a:ext>
                </a:extLst>
              </p:cNvPr>
              <p:cNvSpPr txBox="1"/>
              <p:nvPr/>
            </p:nvSpPr>
            <p:spPr>
              <a:xfrm rot="16200000" flipH="1">
                <a:off x="10636611" y="37102796"/>
                <a:ext cx="2626828"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Illus. Flora of BC</a:t>
                </a:r>
              </a:p>
            </p:txBody>
          </p:sp>
          <p:sp>
            <p:nvSpPr>
              <p:cNvPr id="223" name="TextBox 222">
                <a:extLst>
                  <a:ext uri="{FF2B5EF4-FFF2-40B4-BE49-F238E27FC236}">
                    <a16:creationId xmlns:a16="http://schemas.microsoft.com/office/drawing/2014/main" id="{C2289EF1-9CAC-464E-B98E-2F5CBD5E01A8}"/>
                  </a:ext>
                </a:extLst>
              </p:cNvPr>
              <p:cNvSpPr txBox="1"/>
              <p:nvPr/>
            </p:nvSpPr>
            <p:spPr>
              <a:xfrm>
                <a:off x="14166976" y="28515136"/>
                <a:ext cx="903906" cy="461665"/>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cs typeface="Times New Roman" panose="02020603050405020304" pitchFamily="18" charset="0"/>
                  </a:rPr>
                  <a:t>Raw</a:t>
                </a:r>
              </a:p>
            </p:txBody>
          </p:sp>
          <p:sp>
            <p:nvSpPr>
              <p:cNvPr id="224" name="TextBox 223">
                <a:extLst>
                  <a:ext uri="{FF2B5EF4-FFF2-40B4-BE49-F238E27FC236}">
                    <a16:creationId xmlns:a16="http://schemas.microsoft.com/office/drawing/2014/main" id="{4A29D82C-0178-A647-BA7B-C6E6834814A4}"/>
                  </a:ext>
                </a:extLst>
              </p:cNvPr>
              <p:cNvSpPr txBox="1"/>
              <p:nvPr/>
            </p:nvSpPr>
            <p:spPr>
              <a:xfrm>
                <a:off x="18944854" y="28493545"/>
                <a:ext cx="1011600" cy="461665"/>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cs typeface="Times New Roman" panose="02020603050405020304" pitchFamily="18" charset="0"/>
                  </a:rPr>
                  <a:t>Clean</a:t>
                </a:r>
              </a:p>
            </p:txBody>
          </p:sp>
          <p:sp>
            <p:nvSpPr>
              <p:cNvPr id="229" name="TextBox 228">
                <a:extLst>
                  <a:ext uri="{FF2B5EF4-FFF2-40B4-BE49-F238E27FC236}">
                    <a16:creationId xmlns:a16="http://schemas.microsoft.com/office/drawing/2014/main" id="{4222B559-5186-724A-A5A1-18A2F3AD336A}"/>
                  </a:ext>
                </a:extLst>
              </p:cNvPr>
              <p:cNvSpPr txBox="1"/>
              <p:nvPr/>
            </p:nvSpPr>
            <p:spPr>
              <a:xfrm>
                <a:off x="11719191" y="27185717"/>
                <a:ext cx="9671609"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400" dirty="0">
                    <a:latin typeface="Playfair Display" pitchFamily="2" charset="77"/>
                    <a:cs typeface="Times New Roman" panose="02020603050405020304" pitchFamily="18" charset="0"/>
                  </a:rPr>
                  <a:t>Term frequency distributions are similar among floras. </a:t>
                </a:r>
                <a:r>
                  <a:rPr lang="en-US" sz="2400" b="1" dirty="0">
                    <a:latin typeface="Playfair Display" pitchFamily="2" charset="77"/>
                    <a:cs typeface="Times New Roman" panose="02020603050405020304" pitchFamily="18" charset="0"/>
                  </a:rPr>
                  <a:t>Punctuation markers</a:t>
                </a:r>
                <a:r>
                  <a:rPr lang="en-US" sz="2400" dirty="0">
                    <a:latin typeface="Playfair Display" pitchFamily="2" charset="77"/>
                    <a:cs typeface="Times New Roman" panose="02020603050405020304" pitchFamily="18" charset="0"/>
                  </a:rPr>
                  <a:t> are the most common tokens, followed by </a:t>
                </a:r>
                <a:r>
                  <a:rPr lang="en-US" sz="2400" b="1" dirty="0">
                    <a:latin typeface="Playfair Display" pitchFamily="2" charset="77"/>
                    <a:cs typeface="Times New Roman" panose="02020603050405020304" pitchFamily="18" charset="0"/>
                  </a:rPr>
                  <a:t>measurement units</a:t>
                </a:r>
                <a:r>
                  <a:rPr lang="en-US" sz="2400" dirty="0">
                    <a:latin typeface="Playfair Display" pitchFamily="2" charset="77"/>
                    <a:cs typeface="Times New Roman" panose="02020603050405020304" pitchFamily="18" charset="0"/>
                  </a:rPr>
                  <a:t>, and </a:t>
                </a:r>
                <a:r>
                  <a:rPr lang="en-US" sz="2400" b="1" dirty="0">
                    <a:latin typeface="Playfair Display" pitchFamily="2" charset="77"/>
                    <a:cs typeface="Times New Roman" panose="02020603050405020304" pitchFamily="18" charset="0"/>
                  </a:rPr>
                  <a:t>plant structure descriptors</a:t>
                </a:r>
                <a:r>
                  <a:rPr lang="en-US" sz="2400" dirty="0">
                    <a:latin typeface="Playfair Display" pitchFamily="2" charset="77"/>
                    <a:cs typeface="Times New Roman" panose="02020603050405020304" pitchFamily="18" charset="0"/>
                  </a:rPr>
                  <a:t> (leaf, stem, flower).</a:t>
                </a:r>
              </a:p>
            </p:txBody>
          </p:sp>
        </p:grpSp>
        <p:sp>
          <p:nvSpPr>
            <p:cNvPr id="251" name="Text Placeholder 5">
              <a:extLst>
                <a:ext uri="{FF2B5EF4-FFF2-40B4-BE49-F238E27FC236}">
                  <a16:creationId xmlns:a16="http://schemas.microsoft.com/office/drawing/2014/main" id="{106F5730-4A99-2447-9F84-4B0C40D10B9D}"/>
                </a:ext>
              </a:extLst>
            </p:cNvPr>
            <p:cNvSpPr txBox="1">
              <a:spLocks/>
            </p:cNvSpPr>
            <p:nvPr/>
          </p:nvSpPr>
          <p:spPr>
            <a:xfrm>
              <a:off x="11719191" y="26731311"/>
              <a:ext cx="7132313" cy="677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r>
                <a:rPr lang="en-US" sz="3200" b="0" u="none" dirty="0">
                  <a:solidFill>
                    <a:schemeClr val="tx1"/>
                  </a:solidFill>
                  <a:latin typeface="Roboto" panose="02000000000000000000" pitchFamily="2" charset="0"/>
                  <a:ea typeface="Roboto" panose="02000000000000000000" pitchFamily="2" charset="0"/>
                </a:rPr>
                <a:t>Word Frequency Distribution by Flora</a:t>
              </a:r>
            </a:p>
          </p:txBody>
        </p:sp>
      </p:grpSp>
      <p:sp>
        <p:nvSpPr>
          <p:cNvPr id="252" name="Text Placeholder 5">
            <a:extLst>
              <a:ext uri="{FF2B5EF4-FFF2-40B4-BE49-F238E27FC236}">
                <a16:creationId xmlns:a16="http://schemas.microsoft.com/office/drawing/2014/main" id="{8C8E223B-9B9C-4040-ACF8-D9AD9EE484E2}"/>
              </a:ext>
            </a:extLst>
          </p:cNvPr>
          <p:cNvSpPr txBox="1">
            <a:spLocks/>
          </p:cNvSpPr>
          <p:nvPr/>
        </p:nvSpPr>
        <p:spPr>
          <a:xfrm>
            <a:off x="22397987" y="12497586"/>
            <a:ext cx="5363428" cy="677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r>
              <a:rPr lang="en-US" sz="3200" b="0" u="none" dirty="0">
                <a:solidFill>
                  <a:schemeClr val="tx1"/>
                </a:solidFill>
                <a:latin typeface="Roboto" panose="02000000000000000000" pitchFamily="2" charset="0"/>
                <a:ea typeface="Roboto" panose="02000000000000000000" pitchFamily="2" charset="0"/>
              </a:rPr>
              <a:t>Model Performance (Q1-Q3)</a:t>
            </a:r>
          </a:p>
        </p:txBody>
      </p:sp>
      <p:sp>
        <p:nvSpPr>
          <p:cNvPr id="254" name="Text Placeholder 5">
            <a:extLst>
              <a:ext uri="{FF2B5EF4-FFF2-40B4-BE49-F238E27FC236}">
                <a16:creationId xmlns:a16="http://schemas.microsoft.com/office/drawing/2014/main" id="{945267DA-74E7-8648-A5A4-A036593FAF9E}"/>
              </a:ext>
            </a:extLst>
          </p:cNvPr>
          <p:cNvSpPr txBox="1">
            <a:spLocks/>
          </p:cNvSpPr>
          <p:nvPr/>
        </p:nvSpPr>
        <p:spPr>
          <a:xfrm>
            <a:off x="22305587" y="7627828"/>
            <a:ext cx="2329642" cy="677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pPr algn="l"/>
            <a:r>
              <a:rPr lang="en-US" sz="3200" b="0" u="none" dirty="0">
                <a:solidFill>
                  <a:schemeClr val="tx1"/>
                </a:solidFill>
                <a:latin typeface="Roboto" panose="02000000000000000000" pitchFamily="2" charset="0"/>
                <a:ea typeface="Roboto" panose="02000000000000000000" pitchFamily="2" charset="0"/>
              </a:rPr>
              <a:t>Text Length</a:t>
            </a:r>
          </a:p>
        </p:txBody>
      </p:sp>
      <p:sp>
        <p:nvSpPr>
          <p:cNvPr id="255" name="Text Placeholder 5">
            <a:extLst>
              <a:ext uri="{FF2B5EF4-FFF2-40B4-BE49-F238E27FC236}">
                <a16:creationId xmlns:a16="http://schemas.microsoft.com/office/drawing/2014/main" id="{B9D97F0A-1ED0-274A-9F69-6AE581550675}"/>
              </a:ext>
            </a:extLst>
          </p:cNvPr>
          <p:cNvSpPr txBox="1">
            <a:spLocks/>
          </p:cNvSpPr>
          <p:nvPr/>
        </p:nvSpPr>
        <p:spPr>
          <a:xfrm>
            <a:off x="22450919" y="24137035"/>
            <a:ext cx="9463274" cy="116954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pPr algn="l"/>
            <a:r>
              <a:rPr lang="en-US" sz="3200" b="0" u="none" dirty="0">
                <a:solidFill>
                  <a:schemeClr val="tx1"/>
                </a:solidFill>
                <a:latin typeface="Roboto" panose="02000000000000000000" pitchFamily="2" charset="0"/>
                <a:ea typeface="Roboto" panose="02000000000000000000" pitchFamily="2" charset="0"/>
              </a:rPr>
              <a:t>How important is the training set to model performance? (Q4)</a:t>
            </a:r>
          </a:p>
        </p:txBody>
      </p:sp>
      <p:pic>
        <p:nvPicPr>
          <p:cNvPr id="274" name="Picture 273">
            <a:extLst>
              <a:ext uri="{FF2B5EF4-FFF2-40B4-BE49-F238E27FC236}">
                <a16:creationId xmlns:a16="http://schemas.microsoft.com/office/drawing/2014/main" id="{37BAD19C-A355-9D40-BC50-4F34A3AC5DF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22474" y="13948044"/>
            <a:ext cx="5683128" cy="4265031"/>
          </a:xfrm>
          <a:prstGeom prst="rect">
            <a:avLst/>
          </a:prstGeom>
          <a:ln>
            <a:solidFill>
              <a:schemeClr val="tx1"/>
            </a:solidFill>
          </a:ln>
        </p:spPr>
      </p:pic>
      <p:grpSp>
        <p:nvGrpSpPr>
          <p:cNvPr id="350" name="Group 349">
            <a:extLst>
              <a:ext uri="{FF2B5EF4-FFF2-40B4-BE49-F238E27FC236}">
                <a16:creationId xmlns:a16="http://schemas.microsoft.com/office/drawing/2014/main" id="{60622D99-6568-6D44-807F-10B5E390E0A1}"/>
              </a:ext>
            </a:extLst>
          </p:cNvPr>
          <p:cNvGrpSpPr/>
          <p:nvPr/>
        </p:nvGrpSpPr>
        <p:grpSpPr>
          <a:xfrm>
            <a:off x="1061352" y="8389824"/>
            <a:ext cx="3672600" cy="4642595"/>
            <a:chOff x="1175656" y="8389824"/>
            <a:chExt cx="3672600" cy="4642595"/>
          </a:xfrm>
        </p:grpSpPr>
        <p:pic>
          <p:nvPicPr>
            <p:cNvPr id="146" name="Picture 145">
              <a:extLst>
                <a:ext uri="{FF2B5EF4-FFF2-40B4-BE49-F238E27FC236}">
                  <a16:creationId xmlns:a16="http://schemas.microsoft.com/office/drawing/2014/main" id="{C9A1E648-CA0B-114D-8C1D-F6FEABB65D0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75656" y="8389824"/>
              <a:ext cx="3297981" cy="4267976"/>
            </a:xfrm>
            <a:prstGeom prst="rect">
              <a:avLst/>
            </a:prstGeom>
            <a:ln>
              <a:solidFill>
                <a:schemeClr val="tx1"/>
              </a:solidFill>
            </a:ln>
            <a:effectLst>
              <a:outerShdw blurRad="50800" dist="38100" dir="2700000" algn="tl" rotWithShape="0">
                <a:prstClr val="black">
                  <a:alpha val="40000"/>
                </a:prstClr>
              </a:outerShdw>
            </a:effectLst>
          </p:spPr>
        </p:pic>
        <p:pic>
          <p:nvPicPr>
            <p:cNvPr id="275" name="Picture 274">
              <a:extLst>
                <a:ext uri="{FF2B5EF4-FFF2-40B4-BE49-F238E27FC236}">
                  <a16:creationId xmlns:a16="http://schemas.microsoft.com/office/drawing/2014/main" id="{E42D6832-D282-274B-B427-BA3B9993DA55}"/>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362965" y="8577133"/>
              <a:ext cx="3297981" cy="4267976"/>
            </a:xfrm>
            <a:prstGeom prst="rect">
              <a:avLst/>
            </a:prstGeom>
            <a:ln>
              <a:solidFill>
                <a:schemeClr val="tx1"/>
              </a:solidFill>
            </a:ln>
            <a:effectLst>
              <a:outerShdw blurRad="50800" dist="38100" dir="2700000" algn="tl" rotWithShape="0">
                <a:prstClr val="black">
                  <a:alpha val="40000"/>
                </a:prstClr>
              </a:outerShdw>
            </a:effectLst>
          </p:spPr>
        </p:pic>
        <p:pic>
          <p:nvPicPr>
            <p:cNvPr id="276" name="Picture 275">
              <a:extLst>
                <a:ext uri="{FF2B5EF4-FFF2-40B4-BE49-F238E27FC236}">
                  <a16:creationId xmlns:a16="http://schemas.microsoft.com/office/drawing/2014/main" id="{FFAE6A6D-53BF-354B-8317-B523AB1B66C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550275" y="8764443"/>
              <a:ext cx="3297981" cy="4267976"/>
            </a:xfrm>
            <a:prstGeom prst="rect">
              <a:avLst/>
            </a:prstGeom>
            <a:ln>
              <a:solidFill>
                <a:schemeClr val="tx1"/>
              </a:solidFill>
            </a:ln>
            <a:effectLst>
              <a:outerShdw blurRad="50800" dist="38100" dir="2700000" algn="tl" rotWithShape="0">
                <a:prstClr val="black">
                  <a:alpha val="40000"/>
                </a:prstClr>
              </a:outerShdw>
            </a:effectLst>
          </p:spPr>
        </p:pic>
      </p:grpSp>
      <p:sp>
        <p:nvSpPr>
          <p:cNvPr id="147" name="Down Arrow 146">
            <a:extLst>
              <a:ext uri="{FF2B5EF4-FFF2-40B4-BE49-F238E27FC236}">
                <a16:creationId xmlns:a16="http://schemas.microsoft.com/office/drawing/2014/main" id="{43700524-EEB6-3649-9E53-4F0329B170D7}"/>
              </a:ext>
            </a:extLst>
          </p:cNvPr>
          <p:cNvSpPr/>
          <p:nvPr/>
        </p:nvSpPr>
        <p:spPr>
          <a:xfrm rot="19364487">
            <a:off x="3253824" y="12583949"/>
            <a:ext cx="1201159" cy="1697676"/>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8" name="TextBox 277">
            <a:extLst>
              <a:ext uri="{FF2B5EF4-FFF2-40B4-BE49-F238E27FC236}">
                <a16:creationId xmlns:a16="http://schemas.microsoft.com/office/drawing/2014/main" id="{C952F0A4-38FE-AF46-B6AB-552DC432512E}"/>
              </a:ext>
            </a:extLst>
          </p:cNvPr>
          <p:cNvSpPr txBox="1"/>
          <p:nvPr/>
        </p:nvSpPr>
        <p:spPr>
          <a:xfrm>
            <a:off x="5070197" y="8404890"/>
            <a:ext cx="5786360" cy="5262979"/>
          </a:xfrm>
          <a:prstGeom prst="rect">
            <a:avLst/>
          </a:prstGeom>
          <a:noFill/>
        </p:spPr>
        <p:txBody>
          <a:bodyPr wrap="square" rtlCol="0">
            <a:spAutoFit/>
          </a:bodyPr>
          <a:lstStyle/>
          <a:p>
            <a:r>
              <a:rPr lang="en-US" sz="2400" dirty="0">
                <a:latin typeface="Playfair Display" pitchFamily="2" charset="77"/>
                <a:cs typeface="Times New Roman" panose="02020603050405020304" pitchFamily="18" charset="0"/>
              </a:rPr>
              <a:t>The future of floras is </a:t>
            </a:r>
            <a:r>
              <a:rPr lang="en-US" sz="2400" b="1" dirty="0">
                <a:latin typeface="Playfair Display" pitchFamily="2" charset="77"/>
                <a:cs typeface="Times New Roman" panose="02020603050405020304" pitchFamily="18" charset="0"/>
              </a:rPr>
              <a:t>online and integrated</a:t>
            </a:r>
            <a:r>
              <a:rPr lang="en-US" sz="2400" dirty="0">
                <a:latin typeface="Playfair Display" pitchFamily="2" charset="77"/>
                <a:cs typeface="Times New Roman" panose="02020603050405020304" pitchFamily="18" charset="0"/>
              </a:rPr>
              <a:t>. But how do we get legacy botanical texts rapidly parsed and integrated with other content?</a:t>
            </a:r>
          </a:p>
          <a:p>
            <a:endParaRPr lang="en-US" sz="2400" dirty="0">
              <a:latin typeface="Playfair Display" pitchFamily="2" charset="77"/>
              <a:cs typeface="Times New Roman" panose="02020603050405020304" pitchFamily="18" charset="0"/>
            </a:endParaRPr>
          </a:p>
          <a:p>
            <a:r>
              <a:rPr lang="en-US" sz="2400" b="1" dirty="0">
                <a:latin typeface="Playfair Display" pitchFamily="2" charset="77"/>
                <a:cs typeface="Times New Roman" panose="02020603050405020304" pitchFamily="18" charset="0"/>
              </a:rPr>
              <a:t>Content types must be annotated </a:t>
            </a:r>
            <a:r>
              <a:rPr lang="en-US" sz="2400" dirty="0">
                <a:latin typeface="Playfair Display" pitchFamily="2" charset="77"/>
                <a:cs typeface="Times New Roman" panose="02020603050405020304" pitchFamily="18" charset="0"/>
              </a:rPr>
              <a:t>(i.e., text tagged as names, morphology, discussion or distribution content).</a:t>
            </a:r>
          </a:p>
          <a:p>
            <a:endParaRPr lang="en-US" sz="2400" dirty="0">
              <a:latin typeface="Playfair Display" pitchFamily="2" charset="77"/>
              <a:cs typeface="Times New Roman" panose="02020603050405020304" pitchFamily="18" charset="0"/>
            </a:endParaRPr>
          </a:p>
          <a:p>
            <a:r>
              <a:rPr lang="en-US" sz="2400" dirty="0">
                <a:latin typeface="Playfair Display" pitchFamily="2" charset="77"/>
                <a:cs typeface="Times New Roman" panose="02020603050405020304" pitchFamily="18" charset="0"/>
              </a:rPr>
              <a:t>Previous floral content annotation projects have developed software for manual annotation (Sauter et al. 2012) or have automated the process via regular expressions (Hamann et al. 2014).</a:t>
            </a:r>
          </a:p>
        </p:txBody>
      </p:sp>
      <p:sp>
        <p:nvSpPr>
          <p:cNvPr id="279" name="TextBox 278">
            <a:extLst>
              <a:ext uri="{FF2B5EF4-FFF2-40B4-BE49-F238E27FC236}">
                <a16:creationId xmlns:a16="http://schemas.microsoft.com/office/drawing/2014/main" id="{DFA6AD94-2DD5-0144-B591-31AB65D4526E}"/>
              </a:ext>
            </a:extLst>
          </p:cNvPr>
          <p:cNvSpPr txBox="1"/>
          <p:nvPr/>
        </p:nvSpPr>
        <p:spPr>
          <a:xfrm>
            <a:off x="986220" y="18332760"/>
            <a:ext cx="5683128" cy="1077218"/>
          </a:xfrm>
          <a:prstGeom prst="rect">
            <a:avLst/>
          </a:prstGeom>
          <a:noFill/>
        </p:spPr>
        <p:txBody>
          <a:bodyPr wrap="square" rtlCol="0">
            <a:spAutoFit/>
          </a:bodyPr>
          <a:lstStyle/>
          <a:p>
            <a:pPr algn="just"/>
            <a:r>
              <a:rPr lang="en-US" sz="1600" dirty="0">
                <a:latin typeface="Playfair Display" pitchFamily="2" charset="77"/>
                <a:cs typeface="Times New Roman" panose="02020603050405020304" pitchFamily="18" charset="0"/>
              </a:rPr>
              <a:t>The vision of an integrated digitally available Flora of Canada. Top image via: Flora of North America Editorial Committee, eds. 1993+ Vol. 5. Bottom image via G. Levin &amp; J. Macklin 2017. </a:t>
            </a:r>
          </a:p>
        </p:txBody>
      </p:sp>
      <p:sp>
        <p:nvSpPr>
          <p:cNvPr id="282" name="TextBox 281">
            <a:extLst>
              <a:ext uri="{FF2B5EF4-FFF2-40B4-BE49-F238E27FC236}">
                <a16:creationId xmlns:a16="http://schemas.microsoft.com/office/drawing/2014/main" id="{4909D055-D5FB-9942-B5C1-4C284EC634AC}"/>
              </a:ext>
            </a:extLst>
          </p:cNvPr>
          <p:cNvSpPr txBox="1"/>
          <p:nvPr/>
        </p:nvSpPr>
        <p:spPr>
          <a:xfrm>
            <a:off x="6951906" y="13905533"/>
            <a:ext cx="3953254" cy="5632311"/>
          </a:xfrm>
          <a:prstGeom prst="rect">
            <a:avLst/>
          </a:prstGeom>
          <a:noFill/>
        </p:spPr>
        <p:txBody>
          <a:bodyPr wrap="square" rtlCol="0">
            <a:spAutoFit/>
          </a:bodyPr>
          <a:lstStyle/>
          <a:p>
            <a:r>
              <a:rPr lang="en-US" sz="2400" dirty="0">
                <a:latin typeface="Playfair Display" pitchFamily="2" charset="77"/>
                <a:cs typeface="Times New Roman" panose="02020603050405020304" pitchFamily="18" charset="0"/>
              </a:rPr>
              <a:t>A </a:t>
            </a:r>
            <a:r>
              <a:rPr lang="en-US" sz="2400" b="1" dirty="0">
                <a:latin typeface="Playfair Display" pitchFamily="2" charset="77"/>
                <a:cs typeface="Times New Roman" panose="02020603050405020304" pitchFamily="18" charset="0"/>
              </a:rPr>
              <a:t>programmatic and model-based solution</a:t>
            </a:r>
            <a:r>
              <a:rPr lang="en-US" sz="2400" dirty="0">
                <a:latin typeface="Playfair Display" pitchFamily="2" charset="77"/>
                <a:cs typeface="Times New Roman" panose="02020603050405020304" pitchFamily="18" charset="0"/>
              </a:rPr>
              <a:t> to text annotation would be more modular (i.e., easier to implement in programmatic workflows) and flexible.</a:t>
            </a:r>
          </a:p>
          <a:p>
            <a:endParaRPr lang="en-US" sz="2400" dirty="0">
              <a:latin typeface="Playfair Display" pitchFamily="2" charset="77"/>
              <a:cs typeface="Times New Roman" panose="02020603050405020304" pitchFamily="18" charset="0"/>
            </a:endParaRPr>
          </a:p>
          <a:p>
            <a:r>
              <a:rPr lang="en-US" sz="2400" dirty="0">
                <a:latin typeface="Playfair Display" pitchFamily="2" charset="77"/>
                <a:cs typeface="Times New Roman" panose="02020603050405020304" pitchFamily="18" charset="0"/>
              </a:rPr>
              <a:t>Flora prepper is a pilot project to build </a:t>
            </a:r>
            <a:r>
              <a:rPr lang="en-US" sz="2400" b="1" dirty="0">
                <a:latin typeface="Playfair Display" pitchFamily="2" charset="77"/>
                <a:cs typeface="Times New Roman" panose="02020603050405020304" pitchFamily="18" charset="0"/>
              </a:rPr>
              <a:t>a text classifier </a:t>
            </a:r>
            <a:r>
              <a:rPr lang="en-US" sz="2400" dirty="0">
                <a:latin typeface="Playfair Display" pitchFamily="2" charset="77"/>
                <a:cs typeface="Times New Roman" panose="02020603050405020304" pitchFamily="18" charset="0"/>
              </a:rPr>
              <a:t>to prepare three floras for downstream data preparation, parsing and integration.</a:t>
            </a:r>
          </a:p>
          <a:p>
            <a:endParaRPr lang="en-US" sz="2400" dirty="0">
              <a:latin typeface="Playfair Display" pitchFamily="2" charset="77"/>
              <a:cs typeface="Times New Roman" panose="02020603050405020304" pitchFamily="18" charset="0"/>
            </a:endParaRPr>
          </a:p>
        </p:txBody>
      </p:sp>
      <p:sp>
        <p:nvSpPr>
          <p:cNvPr id="283" name="TextBox 282">
            <a:extLst>
              <a:ext uri="{FF2B5EF4-FFF2-40B4-BE49-F238E27FC236}">
                <a16:creationId xmlns:a16="http://schemas.microsoft.com/office/drawing/2014/main" id="{976B1EA2-56C4-1B4E-8C4C-A22E630E62C5}"/>
              </a:ext>
            </a:extLst>
          </p:cNvPr>
          <p:cNvSpPr txBox="1"/>
          <p:nvPr/>
        </p:nvSpPr>
        <p:spPr>
          <a:xfrm>
            <a:off x="1106288" y="25685754"/>
            <a:ext cx="7220416" cy="3416320"/>
          </a:xfrm>
          <a:prstGeom prst="rect">
            <a:avLst/>
          </a:prstGeom>
          <a:noFill/>
        </p:spPr>
        <p:txBody>
          <a:bodyPr wrap="square" rtlCol="0">
            <a:spAutoFit/>
          </a:bodyPr>
          <a:lstStyle/>
          <a:p>
            <a:r>
              <a:rPr lang="en-US" sz="2400" dirty="0">
                <a:latin typeface="Playfair Display" pitchFamily="2" charset="77"/>
                <a:cs typeface="Times New Roman" panose="02020603050405020304" pitchFamily="18" charset="0"/>
              </a:rPr>
              <a:t>Three floras were ingested and split into text fragments:</a:t>
            </a:r>
          </a:p>
          <a:p>
            <a:pPr marL="342900" indent="-342900">
              <a:buFont typeface="Arial" panose="020B0604020202020204" pitchFamily="34" charset="0"/>
              <a:buChar char="•"/>
            </a:pPr>
            <a:r>
              <a:rPr lang="en-US" sz="2400" b="1" dirty="0">
                <a:latin typeface="Playfair Display" pitchFamily="2" charset="77"/>
                <a:cs typeface="Times New Roman" panose="02020603050405020304" pitchFamily="18" charset="0"/>
              </a:rPr>
              <a:t>Flora of North America</a:t>
            </a:r>
            <a:r>
              <a:rPr lang="en-US" sz="2400" dirty="0">
                <a:latin typeface="Playfair Display" pitchFamily="2" charset="77"/>
                <a:cs typeface="Times New Roman" panose="02020603050405020304" pitchFamily="18" charset="0"/>
              </a:rPr>
              <a:t> (text already tagged)</a:t>
            </a:r>
          </a:p>
          <a:p>
            <a:pPr marL="342900" indent="-342900">
              <a:buFont typeface="Arial" panose="020B0604020202020204" pitchFamily="34" charset="0"/>
              <a:buChar char="•"/>
            </a:pPr>
            <a:r>
              <a:rPr lang="en-US" sz="2400" b="1" dirty="0">
                <a:latin typeface="Playfair Display" pitchFamily="2" charset="77"/>
                <a:cs typeface="Times New Roman" panose="02020603050405020304" pitchFamily="18" charset="0"/>
              </a:rPr>
              <a:t>Budd’s Flora of the Canadian Prairie Provinces </a:t>
            </a:r>
            <a:r>
              <a:rPr lang="en-US" sz="2400" dirty="0">
                <a:latin typeface="Playfair Display" pitchFamily="2" charset="77"/>
                <a:cs typeface="Times New Roman" panose="02020603050405020304" pitchFamily="18" charset="0"/>
              </a:rPr>
              <a:t>(text manually tagged)</a:t>
            </a:r>
          </a:p>
          <a:p>
            <a:pPr marL="342900" indent="-342900">
              <a:buFont typeface="Arial" panose="020B0604020202020204" pitchFamily="34" charset="0"/>
              <a:buChar char="•"/>
            </a:pPr>
            <a:r>
              <a:rPr lang="en-US" sz="2400" b="1" dirty="0">
                <a:latin typeface="Playfair Display" pitchFamily="2" charset="77"/>
                <a:cs typeface="Times New Roman" panose="02020603050405020304" pitchFamily="18" charset="0"/>
              </a:rPr>
              <a:t>Illustrated Flora of British Columbia</a:t>
            </a:r>
            <a:r>
              <a:rPr lang="en-US" sz="2400" dirty="0">
                <a:latin typeface="Playfair Display" pitchFamily="2" charset="77"/>
                <a:cs typeface="Times New Roman" panose="02020603050405020304" pitchFamily="18" charset="0"/>
              </a:rPr>
              <a:t> (text already tagged)</a:t>
            </a:r>
          </a:p>
          <a:p>
            <a:endParaRPr lang="en-US" sz="2400" dirty="0">
              <a:latin typeface="Playfair Display" pitchFamily="2" charset="77"/>
              <a:cs typeface="Times New Roman" panose="02020603050405020304" pitchFamily="18" charset="0"/>
            </a:endParaRPr>
          </a:p>
          <a:p>
            <a:r>
              <a:rPr lang="en-US" sz="2400" dirty="0">
                <a:latin typeface="Playfair Display" pitchFamily="2" charset="77"/>
                <a:ea typeface="Roboto" panose="02000000000000000000" pitchFamily="2" charset="0"/>
                <a:cs typeface="Times New Roman" panose="02020603050405020304" pitchFamily="18" charset="0"/>
              </a:rPr>
              <a:t>Training data classification buckets were </a:t>
            </a:r>
            <a:r>
              <a:rPr lang="en-US" sz="2400" b="1" dirty="0">
                <a:latin typeface="Playfair Display" pitchFamily="2" charset="77"/>
                <a:ea typeface="Roboto" panose="02000000000000000000" pitchFamily="2" charset="0"/>
                <a:cs typeface="Times New Roman" panose="02020603050405020304" pitchFamily="18" charset="0"/>
              </a:rPr>
              <a:t>balanced</a:t>
            </a:r>
            <a:r>
              <a:rPr lang="en-US" sz="2400" dirty="0">
                <a:latin typeface="Playfair Display" pitchFamily="2" charset="77"/>
                <a:cs typeface="Times New Roman" panose="02020603050405020304" pitchFamily="18" charset="0"/>
              </a:rPr>
              <a:t>.</a:t>
            </a:r>
            <a:endParaRPr lang="en-US" sz="2400" b="1" dirty="0">
              <a:latin typeface="Playfair Display" pitchFamily="2" charset="77"/>
              <a:ea typeface="Roboto" panose="02000000000000000000" pitchFamily="2" charset="0"/>
              <a:cs typeface="Times New Roman" panose="02020603050405020304" pitchFamily="18" charset="0"/>
            </a:endParaRPr>
          </a:p>
        </p:txBody>
      </p:sp>
      <p:sp>
        <p:nvSpPr>
          <p:cNvPr id="284" name="Text Placeholder 5">
            <a:extLst>
              <a:ext uri="{FF2B5EF4-FFF2-40B4-BE49-F238E27FC236}">
                <a16:creationId xmlns:a16="http://schemas.microsoft.com/office/drawing/2014/main" id="{67415F8C-EE44-4040-BDBF-66768D3A1F98}"/>
              </a:ext>
            </a:extLst>
          </p:cNvPr>
          <p:cNvSpPr txBox="1">
            <a:spLocks/>
          </p:cNvSpPr>
          <p:nvPr/>
        </p:nvSpPr>
        <p:spPr>
          <a:xfrm>
            <a:off x="1106288" y="20653772"/>
            <a:ext cx="2104460" cy="677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pPr algn="l"/>
            <a:r>
              <a:rPr lang="en-US" sz="3200" b="0" u="none" dirty="0">
                <a:solidFill>
                  <a:schemeClr val="tx1"/>
                </a:solidFill>
                <a:latin typeface="Roboto" panose="02000000000000000000" pitchFamily="2" charset="0"/>
                <a:ea typeface="Roboto" panose="02000000000000000000" pitchFamily="2" charset="0"/>
              </a:rPr>
              <a:t>Questions</a:t>
            </a:r>
          </a:p>
        </p:txBody>
      </p:sp>
      <p:sp>
        <p:nvSpPr>
          <p:cNvPr id="286" name="Text Placeholder 5">
            <a:extLst>
              <a:ext uri="{FF2B5EF4-FFF2-40B4-BE49-F238E27FC236}">
                <a16:creationId xmlns:a16="http://schemas.microsoft.com/office/drawing/2014/main" id="{90711C28-B641-F24D-AFF7-097E8761472A}"/>
              </a:ext>
            </a:extLst>
          </p:cNvPr>
          <p:cNvSpPr txBox="1">
            <a:spLocks/>
          </p:cNvSpPr>
          <p:nvPr/>
        </p:nvSpPr>
        <p:spPr>
          <a:xfrm>
            <a:off x="1102212" y="24836518"/>
            <a:ext cx="1047344" cy="677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pPr algn="l"/>
            <a:r>
              <a:rPr lang="en-US" sz="3200" b="0" u="none" dirty="0">
                <a:solidFill>
                  <a:schemeClr val="tx1"/>
                </a:solidFill>
                <a:latin typeface="Roboto" panose="02000000000000000000" pitchFamily="2" charset="0"/>
                <a:ea typeface="Roboto" panose="02000000000000000000" pitchFamily="2" charset="0"/>
              </a:rPr>
              <a:t>Data</a:t>
            </a:r>
          </a:p>
        </p:txBody>
      </p:sp>
      <p:sp>
        <p:nvSpPr>
          <p:cNvPr id="287" name="TextBox 286">
            <a:extLst>
              <a:ext uri="{FF2B5EF4-FFF2-40B4-BE49-F238E27FC236}">
                <a16:creationId xmlns:a16="http://schemas.microsoft.com/office/drawing/2014/main" id="{549AB247-8D97-CD4B-938C-DB2FABC16014}"/>
              </a:ext>
            </a:extLst>
          </p:cNvPr>
          <p:cNvSpPr txBox="1"/>
          <p:nvPr/>
        </p:nvSpPr>
        <p:spPr>
          <a:xfrm>
            <a:off x="980511" y="21546200"/>
            <a:ext cx="9608241" cy="3416320"/>
          </a:xfrm>
          <a:prstGeom prst="rect">
            <a:avLst/>
          </a:prstGeom>
          <a:noFill/>
        </p:spPr>
        <p:txBody>
          <a:bodyPr wrap="square" rtlCol="0">
            <a:spAutoFit/>
          </a:bodyPr>
          <a:lstStyle/>
          <a:p>
            <a:r>
              <a:rPr lang="en-US" sz="2400" b="1" dirty="0">
                <a:latin typeface="Playfair Display" pitchFamily="2" charset="77"/>
                <a:cs typeface="Times New Roman" panose="02020603050405020304" pitchFamily="18" charset="0"/>
              </a:rPr>
              <a:t>Q1:</a:t>
            </a:r>
            <a:r>
              <a:rPr lang="en-US" sz="2400" dirty="0">
                <a:latin typeface="Playfair Display" pitchFamily="2" charset="77"/>
                <a:cs typeface="Times New Roman" panose="02020603050405020304" pitchFamily="18" charset="0"/>
              </a:rPr>
              <a:t> Can we build a useful machine learning model to classify text strings into one of four classifications (</a:t>
            </a:r>
            <a:r>
              <a:rPr lang="en-US" sz="2400" b="1" dirty="0">
                <a:latin typeface="Playfair Display" pitchFamily="2" charset="77"/>
                <a:cs typeface="Times New Roman" panose="02020603050405020304" pitchFamily="18" charset="0"/>
              </a:rPr>
              <a:t>taxon identification, morphology, habitat or key</a:t>
            </a:r>
            <a:r>
              <a:rPr lang="en-US" sz="2400" dirty="0">
                <a:latin typeface="Playfair Display" pitchFamily="2" charset="77"/>
                <a:cs typeface="Times New Roman" panose="02020603050405020304" pitchFamily="18" charset="0"/>
              </a:rPr>
              <a:t>)?</a:t>
            </a:r>
          </a:p>
          <a:p>
            <a:r>
              <a:rPr lang="en-US" sz="2400" b="1" dirty="0">
                <a:latin typeface="Playfair Display" pitchFamily="2" charset="77"/>
                <a:cs typeface="Times New Roman" panose="02020603050405020304" pitchFamily="18" charset="0"/>
              </a:rPr>
              <a:t>Q2: </a:t>
            </a:r>
            <a:r>
              <a:rPr lang="en-US" sz="2400" dirty="0">
                <a:latin typeface="Playfair Display" pitchFamily="2" charset="77"/>
                <a:cs typeface="Times New Roman" panose="02020603050405020304" pitchFamily="18" charset="0"/>
              </a:rPr>
              <a:t>Are </a:t>
            </a:r>
            <a:r>
              <a:rPr lang="en-US" sz="2400" b="1" dirty="0">
                <a:latin typeface="Playfair Display" pitchFamily="2" charset="77"/>
                <a:cs typeface="Times New Roman" panose="02020603050405020304" pitchFamily="18" charset="0"/>
              </a:rPr>
              <a:t>punctuation, numbers, white space, brackets, symbols and word</a:t>
            </a:r>
            <a:r>
              <a:rPr lang="en-US" sz="2400" dirty="0">
                <a:latin typeface="Playfair Display" pitchFamily="2" charset="77"/>
                <a:cs typeface="Times New Roman" panose="02020603050405020304" pitchFamily="18" charset="0"/>
              </a:rPr>
              <a:t> endings meaningful for floral text classification?</a:t>
            </a:r>
            <a:endParaRPr lang="en-US" sz="2400" b="1" dirty="0">
              <a:latin typeface="Playfair Display" pitchFamily="2" charset="77"/>
              <a:cs typeface="Times New Roman" panose="02020603050405020304" pitchFamily="18" charset="0"/>
            </a:endParaRPr>
          </a:p>
          <a:p>
            <a:r>
              <a:rPr lang="en-US" sz="2400" b="1" dirty="0">
                <a:latin typeface="Playfair Display" pitchFamily="2" charset="77"/>
                <a:cs typeface="Times New Roman" panose="02020603050405020304" pitchFamily="18" charset="0"/>
              </a:rPr>
              <a:t>Q3:</a:t>
            </a:r>
            <a:r>
              <a:rPr lang="en-US" sz="2400" dirty="0">
                <a:latin typeface="Playfair Display" pitchFamily="2" charset="77"/>
                <a:cs typeface="Times New Roman" panose="02020603050405020304" pitchFamily="18" charset="0"/>
              </a:rPr>
              <a:t> Is the </a:t>
            </a:r>
            <a:r>
              <a:rPr lang="en-US" sz="2400" b="1" dirty="0">
                <a:latin typeface="Playfair Display" pitchFamily="2" charset="77"/>
                <a:cs typeface="Times New Roman" panose="02020603050405020304" pitchFamily="18" charset="0"/>
              </a:rPr>
              <a:t>length of text </a:t>
            </a:r>
            <a:r>
              <a:rPr lang="en-US" sz="2400" dirty="0">
                <a:latin typeface="Playfair Display" pitchFamily="2" charset="77"/>
                <a:cs typeface="Times New Roman" panose="02020603050405020304" pitchFamily="18" charset="0"/>
              </a:rPr>
              <a:t>strings to be classified meaningful?</a:t>
            </a:r>
          </a:p>
          <a:p>
            <a:r>
              <a:rPr lang="en-US" sz="2400" b="1" dirty="0">
                <a:latin typeface="Playfair Display" pitchFamily="2" charset="77"/>
                <a:cs typeface="Times New Roman" panose="02020603050405020304" pitchFamily="18" charset="0"/>
              </a:rPr>
              <a:t>Q4:</a:t>
            </a:r>
            <a:r>
              <a:rPr lang="en-US" sz="2400" dirty="0">
                <a:latin typeface="Playfair Display" pitchFamily="2" charset="77"/>
                <a:cs typeface="Times New Roman" panose="02020603050405020304" pitchFamily="18" charset="0"/>
              </a:rPr>
              <a:t> Can a model trained on floras be applied to </a:t>
            </a:r>
            <a:r>
              <a:rPr lang="en-US" sz="2400" b="1" dirty="0">
                <a:latin typeface="Playfair Display" pitchFamily="2" charset="77"/>
                <a:cs typeface="Times New Roman" panose="02020603050405020304" pitchFamily="18" charset="0"/>
              </a:rPr>
              <a:t>previously unseen floras</a:t>
            </a:r>
            <a:r>
              <a:rPr lang="en-US" sz="2400" dirty="0">
                <a:latin typeface="Playfair Display" pitchFamily="2" charset="77"/>
                <a:cs typeface="Times New Roman" panose="02020603050405020304" pitchFamily="18" charset="0"/>
              </a:rPr>
              <a:t> (i.e., are floras representative of each other)?</a:t>
            </a:r>
          </a:p>
          <a:p>
            <a:endParaRPr lang="en-US" sz="2400" dirty="0">
              <a:latin typeface="Playfair Display" pitchFamily="2" charset="77"/>
              <a:cs typeface="Times New Roman" panose="02020603050405020304" pitchFamily="18" charset="0"/>
            </a:endParaRPr>
          </a:p>
        </p:txBody>
      </p:sp>
      <p:sp>
        <p:nvSpPr>
          <p:cNvPr id="289" name="Rectangle 288">
            <a:extLst>
              <a:ext uri="{FF2B5EF4-FFF2-40B4-BE49-F238E27FC236}">
                <a16:creationId xmlns:a16="http://schemas.microsoft.com/office/drawing/2014/main" id="{74EF7D30-08C8-7E48-9B90-2E32B410E734}"/>
              </a:ext>
            </a:extLst>
          </p:cNvPr>
          <p:cNvSpPr/>
          <p:nvPr/>
        </p:nvSpPr>
        <p:spPr>
          <a:xfrm>
            <a:off x="1081346" y="36441650"/>
            <a:ext cx="7648727" cy="1938992"/>
          </a:xfrm>
          <a:prstGeom prst="rect">
            <a:avLst/>
          </a:prstGeom>
        </p:spPr>
        <p:txBody>
          <a:bodyPr wrap="square">
            <a:spAutoFit/>
          </a:bodyPr>
          <a:lstStyle/>
          <a:p>
            <a:r>
              <a:rPr lang="en-US" sz="2400" dirty="0">
                <a:latin typeface="Playfair Display" pitchFamily="2" charset="77"/>
                <a:cs typeface="Times New Roman" panose="02020603050405020304" pitchFamily="18" charset="0"/>
              </a:rPr>
              <a:t>The entire workflow was built in Python 3 (incl. text pre-processing and model building). See GitHub repo for specific packages used.</a:t>
            </a:r>
          </a:p>
          <a:p>
            <a:endParaRPr lang="en-US" sz="2400" dirty="0">
              <a:latin typeface="Playfair Display" pitchFamily="2" charset="77"/>
              <a:cs typeface="Times New Roman" panose="02020603050405020304" pitchFamily="18" charset="0"/>
            </a:endParaRPr>
          </a:p>
          <a:p>
            <a:endParaRPr lang="en-US" sz="2400" dirty="0">
              <a:latin typeface="Playfair Display" pitchFamily="2" charset="77"/>
              <a:cs typeface="Times New Roman" panose="02020603050405020304" pitchFamily="18" charset="0"/>
            </a:endParaRPr>
          </a:p>
        </p:txBody>
      </p:sp>
      <p:sp>
        <p:nvSpPr>
          <p:cNvPr id="290" name="Text Placeholder 5">
            <a:extLst>
              <a:ext uri="{FF2B5EF4-FFF2-40B4-BE49-F238E27FC236}">
                <a16:creationId xmlns:a16="http://schemas.microsoft.com/office/drawing/2014/main" id="{2C573B38-5E35-FC41-B60D-EB26C66E2589}"/>
              </a:ext>
            </a:extLst>
          </p:cNvPr>
          <p:cNvSpPr txBox="1">
            <a:spLocks/>
          </p:cNvSpPr>
          <p:nvPr/>
        </p:nvSpPr>
        <p:spPr>
          <a:xfrm>
            <a:off x="1107978" y="35469880"/>
            <a:ext cx="1985182" cy="677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pPr algn="l"/>
            <a:r>
              <a:rPr lang="en-US" sz="3200" b="0" u="none" dirty="0">
                <a:solidFill>
                  <a:schemeClr val="tx1"/>
                </a:solidFill>
                <a:latin typeface="Roboto" panose="02000000000000000000" pitchFamily="2" charset="0"/>
                <a:ea typeface="Roboto" panose="02000000000000000000" pitchFamily="2" charset="0"/>
              </a:rPr>
              <a:t>Workflow</a:t>
            </a:r>
          </a:p>
        </p:txBody>
      </p:sp>
      <p:pic>
        <p:nvPicPr>
          <p:cNvPr id="296" name="Picture 295">
            <a:extLst>
              <a:ext uri="{FF2B5EF4-FFF2-40B4-BE49-F238E27FC236}">
                <a16:creationId xmlns:a16="http://schemas.microsoft.com/office/drawing/2014/main" id="{79A42DA1-9CBA-B34E-B92C-A6A7D426A2F8}"/>
              </a:ext>
            </a:extLst>
          </p:cNvPr>
          <p:cNvPicPr>
            <a:picLocks noChangeAspect="1"/>
          </p:cNvPicPr>
          <p:nvPr/>
        </p:nvPicPr>
        <p:blipFill rotWithShape="1">
          <a:blip r:embed="rId29">
            <a:extLst>
              <a:ext uri="{28A0092B-C50C-407E-A947-70E740481C1C}">
                <a14:useLocalDpi xmlns:a14="http://schemas.microsoft.com/office/drawing/2010/main" val="0"/>
              </a:ext>
            </a:extLst>
          </a:blip>
          <a:srcRect l="13408" t="5580" r="13906" b="6115"/>
          <a:stretch/>
        </p:blipFill>
        <p:spPr>
          <a:xfrm>
            <a:off x="28651594" y="14384571"/>
            <a:ext cx="2331829" cy="2768112"/>
          </a:xfrm>
          <a:prstGeom prst="rect">
            <a:avLst/>
          </a:prstGeom>
          <a:ln>
            <a:solidFill>
              <a:schemeClr val="tx1"/>
            </a:solidFill>
          </a:ln>
        </p:spPr>
      </p:pic>
      <p:pic>
        <p:nvPicPr>
          <p:cNvPr id="297" name="Picture 296">
            <a:extLst>
              <a:ext uri="{FF2B5EF4-FFF2-40B4-BE49-F238E27FC236}">
                <a16:creationId xmlns:a16="http://schemas.microsoft.com/office/drawing/2014/main" id="{FD42452E-CD3D-AA4A-B626-31DFF07F4A22}"/>
              </a:ext>
            </a:extLst>
          </p:cNvPr>
          <p:cNvPicPr>
            <a:picLocks noChangeAspect="1"/>
          </p:cNvPicPr>
          <p:nvPr/>
        </p:nvPicPr>
        <p:blipFill>
          <a:blip r:embed="rId30"/>
          <a:stretch>
            <a:fillRect/>
          </a:stretch>
        </p:blipFill>
        <p:spPr>
          <a:xfrm>
            <a:off x="8767283" y="35839573"/>
            <a:ext cx="1754326" cy="1754326"/>
          </a:xfrm>
          <a:prstGeom prst="rect">
            <a:avLst/>
          </a:prstGeom>
          <a:effectLst>
            <a:outerShdw blurRad="50800" dist="38100" dir="2700000" algn="tl" rotWithShape="0">
              <a:prstClr val="black">
                <a:alpha val="40000"/>
              </a:prstClr>
            </a:outerShdw>
          </a:effectLst>
        </p:spPr>
      </p:pic>
      <p:grpSp>
        <p:nvGrpSpPr>
          <p:cNvPr id="346" name="Group 345">
            <a:extLst>
              <a:ext uri="{FF2B5EF4-FFF2-40B4-BE49-F238E27FC236}">
                <a16:creationId xmlns:a16="http://schemas.microsoft.com/office/drawing/2014/main" id="{7FCA7A6F-B609-5240-9C89-B227FE96BA0A}"/>
              </a:ext>
            </a:extLst>
          </p:cNvPr>
          <p:cNvGrpSpPr/>
          <p:nvPr/>
        </p:nvGrpSpPr>
        <p:grpSpPr>
          <a:xfrm>
            <a:off x="7245940" y="37750908"/>
            <a:ext cx="3878393" cy="2104172"/>
            <a:chOff x="7286387" y="37450138"/>
            <a:chExt cx="3878393" cy="2104172"/>
          </a:xfrm>
        </p:grpSpPr>
        <p:sp>
          <p:nvSpPr>
            <p:cNvPr id="298" name="Rectangle 297">
              <a:extLst>
                <a:ext uri="{FF2B5EF4-FFF2-40B4-BE49-F238E27FC236}">
                  <a16:creationId xmlns:a16="http://schemas.microsoft.com/office/drawing/2014/main" id="{91B28E65-4EF9-4941-897D-149EFC9F5044}"/>
                </a:ext>
              </a:extLst>
            </p:cNvPr>
            <p:cNvSpPr/>
            <p:nvPr/>
          </p:nvSpPr>
          <p:spPr>
            <a:xfrm>
              <a:off x="7286387" y="37450138"/>
              <a:ext cx="3068868" cy="1754326"/>
            </a:xfrm>
            <a:prstGeom prst="rect">
              <a:avLst/>
            </a:prstGeom>
            <a:ln w="952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b="1" dirty="0">
                  <a:latin typeface="Playfair Display" pitchFamily="2" charset="77"/>
                  <a:cs typeface="Times New Roman" panose="02020603050405020304" pitchFamily="18" charset="0"/>
                </a:rPr>
                <a:t>Cleaning regime:</a:t>
              </a:r>
            </a:p>
            <a:p>
              <a:r>
                <a:rPr lang="en-US" sz="1800" dirty="0">
                  <a:latin typeface="Playfair Display" pitchFamily="2" charset="77"/>
                  <a:cs typeface="Times New Roman" panose="02020603050405020304" pitchFamily="18" charset="0"/>
                </a:rPr>
                <a:t>Numbers removed</a:t>
              </a:r>
            </a:p>
            <a:p>
              <a:r>
                <a:rPr lang="en-US" sz="1800" dirty="0">
                  <a:latin typeface="Playfair Display" pitchFamily="2" charset="77"/>
                  <a:cs typeface="Times New Roman" panose="02020603050405020304" pitchFamily="18" charset="0"/>
                </a:rPr>
                <a:t>Short words removed</a:t>
              </a:r>
            </a:p>
            <a:p>
              <a:r>
                <a:rPr lang="en-US" sz="1800" dirty="0">
                  <a:latin typeface="Playfair Display" pitchFamily="2" charset="77"/>
                  <a:cs typeface="Times New Roman" panose="02020603050405020304" pitchFamily="18" charset="0"/>
                </a:rPr>
                <a:t>Punctuation removed</a:t>
              </a:r>
            </a:p>
            <a:p>
              <a:r>
                <a:rPr lang="en-US" sz="1800" dirty="0">
                  <a:latin typeface="Playfair Display" pitchFamily="2" charset="77"/>
                  <a:cs typeface="Times New Roman" panose="02020603050405020304" pitchFamily="18" charset="0"/>
                </a:rPr>
                <a:t>Words stemmed and lemmatized</a:t>
              </a:r>
            </a:p>
          </p:txBody>
        </p:sp>
        <p:pic>
          <p:nvPicPr>
            <p:cNvPr id="299" name="Picture 298">
              <a:extLst>
                <a:ext uri="{FF2B5EF4-FFF2-40B4-BE49-F238E27FC236}">
                  <a16:creationId xmlns:a16="http://schemas.microsoft.com/office/drawing/2014/main" id="{7CB51780-8C28-6848-ABA7-AAAF8D2A12E7}"/>
                </a:ext>
              </a:extLst>
            </p:cNvPr>
            <p:cNvPicPr>
              <a:picLocks noChangeAspect="1"/>
            </p:cNvPicPr>
            <p:nvPr/>
          </p:nvPicPr>
          <p:blipFill>
            <a:blip r:embed="rId31"/>
            <a:stretch>
              <a:fillRect/>
            </a:stretch>
          </p:blipFill>
          <p:spPr>
            <a:xfrm flipH="1">
              <a:off x="9720425" y="37659316"/>
              <a:ext cx="1444355" cy="1894994"/>
            </a:xfrm>
            <a:prstGeom prst="rect">
              <a:avLst/>
            </a:prstGeom>
          </p:spPr>
        </p:pic>
      </p:grpSp>
      <p:sp>
        <p:nvSpPr>
          <p:cNvPr id="300" name="Rectangle 299">
            <a:extLst>
              <a:ext uri="{FF2B5EF4-FFF2-40B4-BE49-F238E27FC236}">
                <a16:creationId xmlns:a16="http://schemas.microsoft.com/office/drawing/2014/main" id="{98CE8539-2A38-D743-BC23-A5FFCCD46E51}"/>
              </a:ext>
            </a:extLst>
          </p:cNvPr>
          <p:cNvSpPr/>
          <p:nvPr/>
        </p:nvSpPr>
        <p:spPr>
          <a:xfrm>
            <a:off x="1085197" y="37857959"/>
            <a:ext cx="6139178" cy="2308324"/>
          </a:xfrm>
          <a:prstGeom prst="rect">
            <a:avLst/>
          </a:prstGeom>
        </p:spPr>
        <p:txBody>
          <a:bodyPr wrap="square">
            <a:spAutoFit/>
          </a:bodyPr>
          <a:lstStyle/>
          <a:p>
            <a:r>
              <a:rPr lang="en-US" sz="2400" dirty="0">
                <a:latin typeface="Playfair Display" pitchFamily="2" charset="77"/>
                <a:cs typeface="Times New Roman" panose="02020603050405020304" pitchFamily="18" charset="0"/>
              </a:rPr>
              <a:t>Data was either kept </a:t>
            </a:r>
            <a:r>
              <a:rPr lang="en-US" sz="2400" b="1" dirty="0">
                <a:latin typeface="Playfair Display" pitchFamily="2" charset="77"/>
                <a:cs typeface="Times New Roman" panose="02020603050405020304" pitchFamily="18" charset="0"/>
              </a:rPr>
              <a:t>raw</a:t>
            </a:r>
            <a:r>
              <a:rPr lang="en-US" sz="2400" dirty="0">
                <a:latin typeface="Playfair Display" pitchFamily="2" charset="77"/>
                <a:cs typeface="Times New Roman" panose="02020603050405020304" pitchFamily="18" charset="0"/>
              </a:rPr>
              <a:t> or </a:t>
            </a:r>
            <a:r>
              <a:rPr lang="en-US" sz="2400" b="1" dirty="0">
                <a:latin typeface="Playfair Display" pitchFamily="2" charset="77"/>
                <a:cs typeface="Times New Roman" panose="02020603050405020304" pitchFamily="18" charset="0"/>
              </a:rPr>
              <a:t>cleaned</a:t>
            </a:r>
            <a:r>
              <a:rPr lang="en-US" sz="2400" dirty="0">
                <a:latin typeface="Playfair Display" pitchFamily="2" charset="77"/>
                <a:cs typeface="Times New Roman" panose="02020603050405020304" pitchFamily="18" charset="0"/>
              </a:rPr>
              <a:t>. Models were run with either a Document-Term Matrix (</a:t>
            </a:r>
            <a:r>
              <a:rPr lang="en-US" sz="2400" b="1" dirty="0">
                <a:latin typeface="Playfair Display" pitchFamily="2" charset="77"/>
                <a:cs typeface="Times New Roman" panose="02020603050405020304" pitchFamily="18" charset="0"/>
              </a:rPr>
              <a:t>DTM</a:t>
            </a:r>
            <a:r>
              <a:rPr lang="en-US" sz="2400" dirty="0">
                <a:latin typeface="Playfair Display" pitchFamily="2" charset="77"/>
                <a:cs typeface="Times New Roman" panose="02020603050405020304" pitchFamily="18" charset="0"/>
              </a:rPr>
              <a:t>) or a Term–Frequency Inverse-Document-Frequency (</a:t>
            </a:r>
            <a:r>
              <a:rPr lang="en-US" sz="2400" b="1" dirty="0">
                <a:latin typeface="Playfair Display" pitchFamily="2" charset="77"/>
                <a:cs typeface="Times New Roman" panose="02020603050405020304" pitchFamily="18" charset="0"/>
              </a:rPr>
              <a:t>TFIDF</a:t>
            </a:r>
            <a:r>
              <a:rPr lang="en-US" sz="2400" dirty="0">
                <a:latin typeface="Playfair Display" pitchFamily="2" charset="77"/>
                <a:cs typeface="Times New Roman" panose="02020603050405020304" pitchFamily="18" charset="0"/>
              </a:rPr>
              <a:t>) matrix.</a:t>
            </a:r>
          </a:p>
          <a:p>
            <a:endParaRPr lang="en-US" sz="2400" dirty="0">
              <a:latin typeface="Playfair Display" pitchFamily="2" charset="77"/>
              <a:cs typeface="Times New Roman" panose="02020603050405020304" pitchFamily="18" charset="0"/>
            </a:endParaRPr>
          </a:p>
        </p:txBody>
      </p:sp>
      <p:sp>
        <p:nvSpPr>
          <p:cNvPr id="301" name="Rectangle 300">
            <a:extLst>
              <a:ext uri="{FF2B5EF4-FFF2-40B4-BE49-F238E27FC236}">
                <a16:creationId xmlns:a16="http://schemas.microsoft.com/office/drawing/2014/main" id="{E51ABEB5-A095-3646-8464-1860FB344B76}"/>
              </a:ext>
            </a:extLst>
          </p:cNvPr>
          <p:cNvSpPr/>
          <p:nvPr/>
        </p:nvSpPr>
        <p:spPr>
          <a:xfrm>
            <a:off x="3023960" y="40064258"/>
            <a:ext cx="7811642" cy="2308324"/>
          </a:xfrm>
          <a:prstGeom prst="rect">
            <a:avLst/>
          </a:prstGeom>
        </p:spPr>
        <p:txBody>
          <a:bodyPr wrap="square">
            <a:spAutoFit/>
          </a:bodyPr>
          <a:lstStyle/>
          <a:p>
            <a:r>
              <a:rPr lang="en-US" sz="2400" dirty="0">
                <a:latin typeface="Playfair Display" pitchFamily="2" charset="77"/>
                <a:cs typeface="Times New Roman" panose="02020603050405020304" pitchFamily="18" charset="0"/>
              </a:rPr>
              <a:t>A model was run with text length included as a feature.</a:t>
            </a:r>
          </a:p>
          <a:p>
            <a:endParaRPr lang="en-US" sz="2400" dirty="0">
              <a:latin typeface="Playfair Display" pitchFamily="2" charset="77"/>
              <a:cs typeface="Times New Roman" panose="02020603050405020304" pitchFamily="18" charset="0"/>
            </a:endParaRPr>
          </a:p>
          <a:p>
            <a:r>
              <a:rPr lang="en-US" sz="2400" dirty="0">
                <a:latin typeface="Playfair Display" pitchFamily="2" charset="77"/>
                <a:cs typeface="Times New Roman" panose="02020603050405020304" pitchFamily="18" charset="0"/>
              </a:rPr>
              <a:t>Models were built and tested using </a:t>
            </a:r>
            <a:r>
              <a:rPr lang="en-US" sz="2400" b="1" dirty="0" err="1">
                <a:latin typeface="Playfair Display" pitchFamily="2" charset="77"/>
                <a:cs typeface="Times New Roman" panose="02020603050405020304" pitchFamily="18" charset="0"/>
              </a:rPr>
              <a:t>MultinomialNB</a:t>
            </a:r>
            <a:r>
              <a:rPr lang="en-US" sz="2400" dirty="0">
                <a:latin typeface="Playfair Display" pitchFamily="2" charset="77"/>
                <a:cs typeface="Times New Roman" panose="02020603050405020304" pitchFamily="18" charset="0"/>
              </a:rPr>
              <a:t> from </a:t>
            </a:r>
            <a:r>
              <a:rPr lang="en-US" sz="2400" dirty="0" err="1">
                <a:latin typeface="Playfair Display" pitchFamily="2" charset="77"/>
                <a:cs typeface="Times New Roman" panose="02020603050405020304" pitchFamily="18" charset="0"/>
              </a:rPr>
              <a:t>sklearn</a:t>
            </a:r>
            <a:r>
              <a:rPr lang="en-US" sz="2400" dirty="0">
                <a:latin typeface="Playfair Display" pitchFamily="2" charset="77"/>
                <a:cs typeface="Times New Roman" panose="02020603050405020304" pitchFamily="18" charset="0"/>
              </a:rPr>
              <a:t>. </a:t>
            </a:r>
            <a:r>
              <a:rPr lang="en-US" sz="2400" dirty="0" err="1">
                <a:latin typeface="Playfair Display" pitchFamily="2" charset="77"/>
                <a:cs typeface="Times New Roman" panose="02020603050405020304" pitchFamily="18" charset="0"/>
              </a:rPr>
              <a:t>MultinomialNB</a:t>
            </a:r>
            <a:r>
              <a:rPr lang="en-US" sz="2400" dirty="0">
                <a:latin typeface="Playfair Display" pitchFamily="2" charset="77"/>
                <a:cs typeface="Times New Roman" panose="02020603050405020304" pitchFamily="18" charset="0"/>
              </a:rPr>
              <a:t> is suitable </a:t>
            </a:r>
            <a:r>
              <a:rPr lang="en-CA" sz="2400" dirty="0">
                <a:latin typeface="Playfair Display" pitchFamily="2" charset="77"/>
                <a:cs typeface="Times New Roman" panose="02020603050405020304" pitchFamily="18" charset="0"/>
              </a:rPr>
              <a:t>for classification with discrete features (e.g., word counts for text classification)</a:t>
            </a:r>
            <a:r>
              <a:rPr lang="en-US" sz="2400" dirty="0">
                <a:latin typeface="Playfair Display" pitchFamily="2" charset="77"/>
                <a:cs typeface="Times New Roman" panose="02020603050405020304" pitchFamily="18" charset="0"/>
              </a:rPr>
              <a:t>.</a:t>
            </a:r>
          </a:p>
        </p:txBody>
      </p:sp>
      <p:sp>
        <p:nvSpPr>
          <p:cNvPr id="302" name="TextBox 301">
            <a:extLst>
              <a:ext uri="{FF2B5EF4-FFF2-40B4-BE49-F238E27FC236}">
                <a16:creationId xmlns:a16="http://schemas.microsoft.com/office/drawing/2014/main" id="{11CC4300-B077-544A-94B9-71B29B4E7C13}"/>
              </a:ext>
            </a:extLst>
          </p:cNvPr>
          <p:cNvSpPr txBox="1"/>
          <p:nvPr/>
        </p:nvSpPr>
        <p:spPr>
          <a:xfrm>
            <a:off x="8407802" y="33133604"/>
            <a:ext cx="2113807" cy="1569660"/>
          </a:xfrm>
          <a:prstGeom prst="rect">
            <a:avLst/>
          </a:prstGeom>
          <a:noFill/>
        </p:spPr>
        <p:txBody>
          <a:bodyPr wrap="square" rtlCol="0">
            <a:spAutoFit/>
          </a:bodyPr>
          <a:lstStyle/>
          <a:p>
            <a:pPr algn="just"/>
            <a:r>
              <a:rPr lang="en-US" sz="1600" dirty="0">
                <a:latin typeface="Playfair Display" pitchFamily="2" charset="77"/>
                <a:cs typeface="Times New Roman" panose="02020603050405020304" pitchFamily="18" charset="0"/>
              </a:rPr>
              <a:t>Images above from, respectively: Stella Books, Amazon (Thrift Books), Amazon (</a:t>
            </a:r>
            <a:r>
              <a:rPr lang="en-US" sz="1600" dirty="0" err="1">
                <a:latin typeface="Playfair Display" pitchFamily="2" charset="77"/>
                <a:cs typeface="Times New Roman" panose="02020603050405020304" pitchFamily="18" charset="0"/>
              </a:rPr>
              <a:t>thebookcommunity</a:t>
            </a:r>
            <a:r>
              <a:rPr lang="en-US" sz="1600" dirty="0">
                <a:latin typeface="Playfair Display" pitchFamily="2" charset="77"/>
                <a:cs typeface="Times New Roman" panose="02020603050405020304" pitchFamily="18" charset="0"/>
              </a:rPr>
              <a:t>)</a:t>
            </a:r>
          </a:p>
        </p:txBody>
      </p:sp>
      <p:grpSp>
        <p:nvGrpSpPr>
          <p:cNvPr id="347" name="Group 346">
            <a:extLst>
              <a:ext uri="{FF2B5EF4-FFF2-40B4-BE49-F238E27FC236}">
                <a16:creationId xmlns:a16="http://schemas.microsoft.com/office/drawing/2014/main" id="{E5BDAA5E-B92B-334D-ACE6-8FC8D6319464}"/>
              </a:ext>
            </a:extLst>
          </p:cNvPr>
          <p:cNvGrpSpPr/>
          <p:nvPr/>
        </p:nvGrpSpPr>
        <p:grpSpPr>
          <a:xfrm>
            <a:off x="1081346" y="40335177"/>
            <a:ext cx="1664691" cy="2083255"/>
            <a:chOff x="8770053" y="40215118"/>
            <a:chExt cx="1859836" cy="2327467"/>
          </a:xfrm>
        </p:grpSpPr>
        <p:pic>
          <p:nvPicPr>
            <p:cNvPr id="306" name="Picture 305">
              <a:extLst>
                <a:ext uri="{FF2B5EF4-FFF2-40B4-BE49-F238E27FC236}">
                  <a16:creationId xmlns:a16="http://schemas.microsoft.com/office/drawing/2014/main" id="{EC0735DE-3FD1-3246-831F-FEC3E1917BA2}"/>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306392" y="40897037"/>
              <a:ext cx="1323497" cy="1645548"/>
            </a:xfrm>
            <a:prstGeom prst="rect">
              <a:avLst/>
            </a:prstGeom>
            <a:effectLst>
              <a:outerShdw blurRad="50800" dist="38100" dir="2700000" algn="tl" rotWithShape="0">
                <a:prstClr val="black">
                  <a:alpha val="40000"/>
                </a:prstClr>
              </a:outerShdw>
            </a:effectLst>
          </p:spPr>
        </p:pic>
        <p:pic>
          <p:nvPicPr>
            <p:cNvPr id="308" name="Picture 307">
              <a:extLst>
                <a:ext uri="{FF2B5EF4-FFF2-40B4-BE49-F238E27FC236}">
                  <a16:creationId xmlns:a16="http://schemas.microsoft.com/office/drawing/2014/main" id="{409456D0-4D4B-1D4C-9FAD-6D8274076839}"/>
                </a:ext>
              </a:extLst>
            </p:cNvPr>
            <p:cNvPicPr>
              <a:picLocks noChangeAspect="1"/>
            </p:cNvPicPr>
            <p:nvPr/>
          </p:nvPicPr>
          <p:blipFill>
            <a:blip r:embed="rId33"/>
            <a:stretch>
              <a:fillRect/>
            </a:stretch>
          </p:blipFill>
          <p:spPr>
            <a:xfrm flipH="1">
              <a:off x="8770053" y="40215118"/>
              <a:ext cx="1091589" cy="907383"/>
            </a:xfrm>
            <a:prstGeom prst="rect">
              <a:avLst/>
            </a:prstGeom>
          </p:spPr>
        </p:pic>
      </p:grpSp>
      <p:sp>
        <p:nvSpPr>
          <p:cNvPr id="309" name="Text Placeholder 5">
            <a:extLst>
              <a:ext uri="{FF2B5EF4-FFF2-40B4-BE49-F238E27FC236}">
                <a16:creationId xmlns:a16="http://schemas.microsoft.com/office/drawing/2014/main" id="{A35FC962-F15B-6C46-A3C4-46457B40E1E0}"/>
              </a:ext>
            </a:extLst>
          </p:cNvPr>
          <p:cNvSpPr txBox="1">
            <a:spLocks/>
          </p:cNvSpPr>
          <p:nvPr/>
        </p:nvSpPr>
        <p:spPr>
          <a:xfrm>
            <a:off x="11713083" y="20549552"/>
            <a:ext cx="5011581" cy="677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r>
              <a:rPr lang="en-US" sz="3200" b="0" u="none" dirty="0">
                <a:solidFill>
                  <a:schemeClr val="tx1"/>
                </a:solidFill>
                <a:latin typeface="Roboto" panose="02000000000000000000" pitchFamily="2" charset="0"/>
                <a:ea typeface="Roboto" panose="02000000000000000000" pitchFamily="2" charset="0"/>
              </a:rPr>
              <a:t>Most Informative Features</a:t>
            </a:r>
          </a:p>
        </p:txBody>
      </p:sp>
      <p:graphicFrame>
        <p:nvGraphicFramePr>
          <p:cNvPr id="311" name="Table 310">
            <a:extLst>
              <a:ext uri="{FF2B5EF4-FFF2-40B4-BE49-F238E27FC236}">
                <a16:creationId xmlns:a16="http://schemas.microsoft.com/office/drawing/2014/main" id="{D53E2862-5B8A-FF46-AD1B-84AD61EC5E6D}"/>
              </a:ext>
            </a:extLst>
          </p:cNvPr>
          <p:cNvGraphicFramePr>
            <a:graphicFrameLocks noGrp="1"/>
          </p:cNvGraphicFramePr>
          <p:nvPr>
            <p:extLst>
              <p:ext uri="{D42A27DB-BD31-4B8C-83A1-F6EECF244321}">
                <p14:modId xmlns:p14="http://schemas.microsoft.com/office/powerpoint/2010/main" val="161187544"/>
              </p:ext>
            </p:extLst>
          </p:nvPr>
        </p:nvGraphicFramePr>
        <p:xfrm>
          <a:off x="11683095" y="21589831"/>
          <a:ext cx="9749779" cy="4358640"/>
        </p:xfrm>
        <a:graphic>
          <a:graphicData uri="http://schemas.openxmlformats.org/drawingml/2006/table">
            <a:tbl>
              <a:tblPr firstRow="1" bandRow="1">
                <a:tableStyleId>{8799B23B-EC83-4686-B30A-512413B5E67A}</a:tableStyleId>
              </a:tblPr>
              <a:tblGrid>
                <a:gridCol w="2431411">
                  <a:extLst>
                    <a:ext uri="{9D8B030D-6E8A-4147-A177-3AD203B41FA5}">
                      <a16:colId xmlns:a16="http://schemas.microsoft.com/office/drawing/2014/main" val="3880233792"/>
                    </a:ext>
                  </a:extLst>
                </a:gridCol>
                <a:gridCol w="7318368">
                  <a:extLst>
                    <a:ext uri="{9D8B030D-6E8A-4147-A177-3AD203B41FA5}">
                      <a16:colId xmlns:a16="http://schemas.microsoft.com/office/drawing/2014/main" val="3883330552"/>
                    </a:ext>
                  </a:extLst>
                </a:gridCol>
              </a:tblGrid>
              <a:tr h="503407">
                <a:tc>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39A8B6"/>
                        </a:solidFill>
                        <a:effectLst/>
                        <a:uLnTx/>
                        <a:uFillTx/>
                        <a:latin typeface="Playfair Display" pitchFamily="2" charset="77"/>
                        <a:ea typeface="+mn-ea"/>
                        <a:cs typeface="Times New Roman" panose="02020603050405020304" pitchFamily="18" charset="0"/>
                      </a:endParaRPr>
                    </a:p>
                  </a:txBody>
                  <a:tcPr/>
                </a:tc>
                <a:tc>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Words (i.e., features) in order of importance</a:t>
                      </a:r>
                    </a:p>
                  </a:txBody>
                  <a:tcPr/>
                </a:tc>
                <a:extLst>
                  <a:ext uri="{0D108BD9-81ED-4DB2-BD59-A6C34878D82A}">
                    <a16:rowId xmlns:a16="http://schemas.microsoft.com/office/drawing/2014/main" val="4289955772"/>
                  </a:ext>
                </a:extLst>
              </a:tr>
              <a:tr h="943308">
                <a:tc>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39A8B6"/>
                          </a:solidFill>
                          <a:effectLst/>
                          <a:uLnTx/>
                          <a:uFillTx/>
                          <a:latin typeface="Playfair Display" pitchFamily="2" charset="77"/>
                          <a:ea typeface="+mn-ea"/>
                          <a:cs typeface="Times New Roman" panose="02020603050405020304" pitchFamily="18" charset="0"/>
                        </a:rPr>
                        <a:t>Taxon</a:t>
                      </a:r>
                      <a:r>
                        <a:rPr kumimoji="0" lang="en-US" sz="2800" b="1" i="0" u="none" strike="noStrike" kern="1200" cap="none" spc="0" normalizeH="0" baseline="0" noProof="0" dirty="0">
                          <a:ln>
                            <a:noFill/>
                          </a:ln>
                          <a:solidFill>
                            <a:srgbClr val="5B9BD5">
                              <a:lumMod val="75000"/>
                            </a:srgbClr>
                          </a:solidFill>
                          <a:effectLst/>
                          <a:uLnTx/>
                          <a:uFillTx/>
                          <a:latin typeface="Playfair Display" pitchFamily="2" charset="77"/>
                          <a:ea typeface="+mn-ea"/>
                          <a:cs typeface="Times New Roman" panose="02020603050405020304" pitchFamily="18" charset="0"/>
                        </a:rPr>
                        <a:t> </a:t>
                      </a:r>
                      <a:r>
                        <a:rPr kumimoji="0" lang="en-US" sz="2800" b="1" i="0" u="none" strike="noStrike" kern="1200" cap="none" spc="0" normalizeH="0" baseline="0" noProof="0" dirty="0">
                          <a:ln>
                            <a:noFill/>
                          </a:ln>
                          <a:solidFill>
                            <a:srgbClr val="39A8B6"/>
                          </a:solidFill>
                          <a:effectLst/>
                          <a:uLnTx/>
                          <a:uFillTx/>
                          <a:latin typeface="Playfair Display" pitchFamily="2" charset="77"/>
                          <a:ea typeface="+mn-ea"/>
                          <a:cs typeface="Times New Roman" panose="02020603050405020304" pitchFamily="18" charset="0"/>
                        </a:rPr>
                        <a:t>identification</a:t>
                      </a:r>
                    </a:p>
                  </a:txBody>
                  <a:tcPr/>
                </a:tc>
                <a:tc>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colon, comma, rank designations* (variety, family, species, genus), brackets, period, semi-colon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*artefact of FNA taxon id strings. Not all floras will contain these.</a:t>
                      </a:r>
                    </a:p>
                  </a:txBody>
                  <a:tcPr/>
                </a:tc>
                <a:extLst>
                  <a:ext uri="{0D108BD9-81ED-4DB2-BD59-A6C34878D82A}">
                    <a16:rowId xmlns:a16="http://schemas.microsoft.com/office/drawing/2014/main" val="1547196139"/>
                  </a:ext>
                </a:extLst>
              </a:tr>
              <a:tr h="685706">
                <a:tc>
                  <a:txBody>
                    <a:bodyPr/>
                    <a:lstStyle/>
                    <a:p>
                      <a:pPr marL="0" marR="0" indent="0" algn="l" defTabSz="329167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Playfair Display" pitchFamily="2" charset="77"/>
                          <a:ea typeface="+mn-ea"/>
                          <a:cs typeface="Times New Roman" panose="02020603050405020304" pitchFamily="18" charset="0"/>
                        </a:rPr>
                        <a:t>Morphology</a:t>
                      </a:r>
                      <a:endParaRPr lang="en-US" dirty="0"/>
                    </a:p>
                  </a:txBody>
                  <a:tcPr/>
                </a:tc>
                <a:tc>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glabrous, multiplication symbol (×), leaves, units (cm, mm), brackets, semi-colon, period, comma</a:t>
                      </a:r>
                    </a:p>
                  </a:txBody>
                  <a:tcPr/>
                </a:tc>
                <a:extLst>
                  <a:ext uri="{0D108BD9-81ED-4DB2-BD59-A6C34878D82A}">
                    <a16:rowId xmlns:a16="http://schemas.microsoft.com/office/drawing/2014/main" val="3613111193"/>
                  </a:ext>
                </a:extLst>
              </a:tr>
              <a:tr h="685706">
                <a:tc>
                  <a:txBody>
                    <a:bodyPr/>
                    <a:lstStyle/>
                    <a:p>
                      <a:pPr marL="0" marR="0" indent="0" algn="l" defTabSz="329167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B9BD5">
                              <a:lumMod val="75000"/>
                            </a:srgbClr>
                          </a:solidFill>
                          <a:effectLst/>
                          <a:uLnTx/>
                          <a:uFillTx/>
                          <a:latin typeface="Playfair Display" pitchFamily="2" charset="77"/>
                          <a:ea typeface="+mn-ea"/>
                          <a:cs typeface="Times New Roman" panose="02020603050405020304" pitchFamily="18" charset="0"/>
                        </a:rPr>
                        <a:t>Habitat</a:t>
                      </a:r>
                      <a:endParaRPr kumimoji="0" lang="en-US" sz="2800" b="1" i="0" u="none" strike="noStrike" kern="1200" cap="none" spc="0" normalizeH="0" baseline="0" dirty="0">
                        <a:ln>
                          <a:noFill/>
                        </a:ln>
                        <a:solidFill>
                          <a:srgbClr val="5B9BD5">
                            <a:lumMod val="75000"/>
                          </a:srgbClr>
                        </a:solidFill>
                        <a:effectLst/>
                        <a:uLnTx/>
                        <a:uFillTx/>
                        <a:latin typeface="Playfair Display" pitchFamily="2" charset="77"/>
                        <a:ea typeface="+mn-ea"/>
                        <a:cs typeface="Times New Roman" panose="02020603050405020304" pitchFamily="18" charset="0"/>
                      </a:endParaRPr>
                    </a:p>
                  </a:txBody>
                  <a:tcPr/>
                </a:tc>
                <a:tc>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habitat descriptors (lowland, dry, montane, zones), directions (E, N), BC</a:t>
                      </a:r>
                      <a:r>
                        <a:rPr kumimoji="0" lang="en-US" sz="2400" b="0" i="0" u="none" strike="noStrike" kern="1200" cap="none" spc="0" normalizeH="0" baseline="30000" noProof="0" dirty="0">
                          <a:ln>
                            <a:noFill/>
                          </a:ln>
                          <a:solidFill>
                            <a:prstClr val="black"/>
                          </a:solidFill>
                          <a:effectLst/>
                          <a:uLnTx/>
                          <a:uFillTx/>
                          <a:latin typeface="Playfair Display" pitchFamily="2" charset="77"/>
                          <a:ea typeface="+mn-ea"/>
                          <a:cs typeface="Times New Roman" panose="02020603050405020304" pitchFamily="18" charset="0"/>
                        </a:rPr>
                        <a:t>✢</a:t>
                      </a:r>
                      <a:r>
                        <a:rPr kumimoji="0" lang="en-US" sz="2400" b="0"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a:t>
                      </a:r>
                      <a:r>
                        <a:rPr kumimoji="0" lang="en-US" sz="2400" b="0" i="0" u="none" strike="noStrike" kern="1200" cap="none" spc="0" normalizeH="0" baseline="30000" noProof="0" dirty="0">
                          <a:ln>
                            <a:noFill/>
                          </a:ln>
                          <a:solidFill>
                            <a:prstClr val="black"/>
                          </a:solidFill>
                          <a:effectLst/>
                          <a:uLnTx/>
                          <a:uFillTx/>
                          <a:latin typeface="Playfair Display" pitchFamily="2" charset="77"/>
                          <a:ea typeface="+mn-ea"/>
                          <a:cs typeface="Times New Roman" panose="02020603050405020304" pitchFamily="18" charset="0"/>
                        </a:rPr>
                        <a:t> </a:t>
                      </a:r>
                      <a:r>
                        <a:rPr kumimoji="0" lang="en-US" sz="2400" b="0"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period, semi-colon, comma</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30000" noProof="0" dirty="0">
                          <a:ln>
                            <a:noFill/>
                          </a:ln>
                          <a:solidFill>
                            <a:prstClr val="black"/>
                          </a:solidFill>
                          <a:effectLst/>
                          <a:uLnTx/>
                          <a:uFillTx/>
                          <a:latin typeface="Playfair Display" pitchFamily="2" charset="77"/>
                          <a:ea typeface="+mn-ea"/>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artefact of dataset Illustrated Flora of BC</a:t>
                      </a:r>
                      <a:endParaRPr kumimoji="0" lang="en-US" sz="1800" b="0" i="0" u="none" strike="noStrike" kern="1200" cap="none" spc="0" normalizeH="0" baseline="30000" noProof="0" dirty="0">
                        <a:ln>
                          <a:noFill/>
                        </a:ln>
                        <a:solidFill>
                          <a:prstClr val="black"/>
                        </a:solidFill>
                        <a:effectLst/>
                        <a:uLnTx/>
                        <a:uFillTx/>
                        <a:latin typeface="Playfair Display" pitchFamily="2" charset="77"/>
                        <a:ea typeface="+mn-ea"/>
                        <a:cs typeface="Times New Roman" panose="02020603050405020304" pitchFamily="18" charset="0"/>
                      </a:endParaRPr>
                    </a:p>
                  </a:txBody>
                  <a:tcPr/>
                </a:tc>
                <a:extLst>
                  <a:ext uri="{0D108BD9-81ED-4DB2-BD59-A6C34878D82A}">
                    <a16:rowId xmlns:a16="http://schemas.microsoft.com/office/drawing/2014/main" val="2664195574"/>
                  </a:ext>
                </a:extLst>
              </a:tr>
              <a:tr h="685706">
                <a:tc>
                  <a:txBody>
                    <a:bodyPr/>
                    <a:lstStyle/>
                    <a:p>
                      <a:pPr marL="0" marR="0" indent="0" algn="l" defTabSz="329167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lumMod val="75000"/>
                            </a:srgbClr>
                          </a:solidFill>
                          <a:effectLst/>
                          <a:uLnTx/>
                          <a:uFillTx/>
                          <a:latin typeface="Playfair Display" pitchFamily="2" charset="77"/>
                          <a:ea typeface="+mn-ea"/>
                          <a:cs typeface="Times New Roman" panose="02020603050405020304" pitchFamily="18" charset="0"/>
                        </a:rPr>
                        <a:t>Key</a:t>
                      </a:r>
                      <a:endParaRPr lang="en-US" dirty="0"/>
                    </a:p>
                  </a:txBody>
                  <a:tcPr/>
                </a:tc>
                <a:tc>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key, numbers (e.g., 2,1), usually, brackets, units (e.g., mm), period, semi-colon, comma</a:t>
                      </a:r>
                      <a:endParaRPr kumimoji="0" lang="en-US" sz="2400" b="1"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endParaRPr>
                    </a:p>
                  </a:txBody>
                  <a:tcPr/>
                </a:tc>
                <a:extLst>
                  <a:ext uri="{0D108BD9-81ED-4DB2-BD59-A6C34878D82A}">
                    <a16:rowId xmlns:a16="http://schemas.microsoft.com/office/drawing/2014/main" val="150444814"/>
                  </a:ext>
                </a:extLst>
              </a:tr>
            </a:tbl>
          </a:graphicData>
        </a:graphic>
      </p:graphicFrame>
      <p:sp>
        <p:nvSpPr>
          <p:cNvPr id="312" name="Rectangle 311">
            <a:extLst>
              <a:ext uri="{FF2B5EF4-FFF2-40B4-BE49-F238E27FC236}">
                <a16:creationId xmlns:a16="http://schemas.microsoft.com/office/drawing/2014/main" id="{167222A3-9C16-EA44-9A98-DCB6811E227A}"/>
              </a:ext>
            </a:extLst>
          </p:cNvPr>
          <p:cNvSpPr/>
          <p:nvPr/>
        </p:nvSpPr>
        <p:spPr>
          <a:xfrm>
            <a:off x="16823448" y="20812866"/>
            <a:ext cx="3517305" cy="461665"/>
          </a:xfrm>
          <a:prstGeom prst="rect">
            <a:avLst/>
          </a:prstGeom>
        </p:spPr>
        <p:txBody>
          <a:bodyPr wrap="square">
            <a:spAutoFit/>
          </a:bodyPr>
          <a:lstStyle/>
          <a:p>
            <a:r>
              <a:rPr lang="en-CA" sz="2400" b="1" dirty="0">
                <a:latin typeface="Playfair Display" pitchFamily="2" charset="77"/>
              </a:rPr>
              <a:t>of the raw DTM model</a:t>
            </a:r>
            <a:endParaRPr lang="en-US" sz="2400" b="1" dirty="0">
              <a:latin typeface="Playfair Display" pitchFamily="2" charset="77"/>
            </a:endParaRPr>
          </a:p>
        </p:txBody>
      </p:sp>
      <p:sp>
        <p:nvSpPr>
          <p:cNvPr id="316" name="Rectangle 315">
            <a:extLst>
              <a:ext uri="{FF2B5EF4-FFF2-40B4-BE49-F238E27FC236}">
                <a16:creationId xmlns:a16="http://schemas.microsoft.com/office/drawing/2014/main" id="{90269015-5D98-964B-9D28-5F32F3B9D086}"/>
              </a:ext>
            </a:extLst>
          </p:cNvPr>
          <p:cNvSpPr/>
          <p:nvPr/>
        </p:nvSpPr>
        <p:spPr>
          <a:xfrm>
            <a:off x="11678672" y="9874239"/>
            <a:ext cx="4574999" cy="23186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a:extLst>
              <a:ext uri="{FF2B5EF4-FFF2-40B4-BE49-F238E27FC236}">
                <a16:creationId xmlns:a16="http://schemas.microsoft.com/office/drawing/2014/main" id="{3B1F0F71-D877-DD40-83D3-3ED4ACFC10E1}"/>
              </a:ext>
            </a:extLst>
          </p:cNvPr>
          <p:cNvSpPr/>
          <p:nvPr/>
        </p:nvSpPr>
        <p:spPr>
          <a:xfrm>
            <a:off x="11686669" y="12278221"/>
            <a:ext cx="4574999" cy="23186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tangle 317">
            <a:extLst>
              <a:ext uri="{FF2B5EF4-FFF2-40B4-BE49-F238E27FC236}">
                <a16:creationId xmlns:a16="http://schemas.microsoft.com/office/drawing/2014/main" id="{CEB31366-E1DB-6843-9760-64118FFD8863}"/>
              </a:ext>
            </a:extLst>
          </p:cNvPr>
          <p:cNvSpPr/>
          <p:nvPr/>
        </p:nvSpPr>
        <p:spPr>
          <a:xfrm>
            <a:off x="16379318" y="9881117"/>
            <a:ext cx="4641321" cy="23186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a:extLst>
              <a:ext uri="{FF2B5EF4-FFF2-40B4-BE49-F238E27FC236}">
                <a16:creationId xmlns:a16="http://schemas.microsoft.com/office/drawing/2014/main" id="{76DC0502-AB79-3549-812E-C5F5B0E83354}"/>
              </a:ext>
            </a:extLst>
          </p:cNvPr>
          <p:cNvSpPr/>
          <p:nvPr/>
        </p:nvSpPr>
        <p:spPr>
          <a:xfrm>
            <a:off x="16398917" y="12286288"/>
            <a:ext cx="4641321" cy="23186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9" name="Group 328">
            <a:extLst>
              <a:ext uri="{FF2B5EF4-FFF2-40B4-BE49-F238E27FC236}">
                <a16:creationId xmlns:a16="http://schemas.microsoft.com/office/drawing/2014/main" id="{7CEF196E-6467-BE45-8EB9-36F803AFBD84}"/>
              </a:ext>
            </a:extLst>
          </p:cNvPr>
          <p:cNvGrpSpPr/>
          <p:nvPr/>
        </p:nvGrpSpPr>
        <p:grpSpPr>
          <a:xfrm>
            <a:off x="22397987" y="25655586"/>
            <a:ext cx="3028594" cy="1840992"/>
            <a:chOff x="22397987" y="21090826"/>
            <a:chExt cx="3028594" cy="1840992"/>
          </a:xfrm>
        </p:grpSpPr>
        <p:sp>
          <p:nvSpPr>
            <p:cNvPr id="323" name="Rectangle 322">
              <a:extLst>
                <a:ext uri="{FF2B5EF4-FFF2-40B4-BE49-F238E27FC236}">
                  <a16:creationId xmlns:a16="http://schemas.microsoft.com/office/drawing/2014/main" id="{C830CF38-CDDA-CF49-8780-46440DDB83C4}"/>
                </a:ext>
              </a:extLst>
            </p:cNvPr>
            <p:cNvSpPr/>
            <p:nvPr/>
          </p:nvSpPr>
          <p:spPr>
            <a:xfrm>
              <a:off x="22397987" y="21100848"/>
              <a:ext cx="3028594" cy="1801682"/>
            </a:xfrm>
            <a:prstGeom prst="rect">
              <a:avLst/>
            </a:prstGeom>
            <a:solidFill>
              <a:srgbClr val="39A8B6">
                <a:alpha val="25000"/>
              </a:srgbClr>
            </a:solidFill>
            <a:ln>
              <a:solidFill>
                <a:srgbClr val="39A8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1" name="Picture 320">
              <a:extLst>
                <a:ext uri="{FF2B5EF4-FFF2-40B4-BE49-F238E27FC236}">
                  <a16:creationId xmlns:a16="http://schemas.microsoft.com/office/drawing/2014/main" id="{602D4D12-DB7B-044C-A969-035FA7A67EB5}"/>
                </a:ext>
              </a:extLst>
            </p:cNvPr>
            <p:cNvPicPr>
              <a:picLocks noChangeAspect="1"/>
            </p:cNvPicPr>
            <p:nvPr/>
          </p:nvPicPr>
          <p:blipFill>
            <a:blip r:embed="rId16"/>
            <a:stretch>
              <a:fillRect/>
            </a:stretch>
          </p:blipFill>
          <p:spPr>
            <a:xfrm>
              <a:off x="22512249" y="21259611"/>
              <a:ext cx="1058830" cy="1411774"/>
            </a:xfrm>
            <a:prstGeom prst="rect">
              <a:avLst/>
            </a:prstGeom>
            <a:ln w="6350">
              <a:solidFill>
                <a:schemeClr val="tx1"/>
              </a:solidFill>
            </a:ln>
            <a:effectLst>
              <a:outerShdw blurRad="50800" dist="38100" dir="2700000" algn="tl" rotWithShape="0">
                <a:prstClr val="black">
                  <a:alpha val="40000"/>
                </a:prstClr>
              </a:outerShdw>
            </a:effectLst>
          </p:spPr>
        </p:pic>
        <p:pic>
          <p:nvPicPr>
            <p:cNvPr id="322" name="Picture 321">
              <a:extLst>
                <a:ext uri="{FF2B5EF4-FFF2-40B4-BE49-F238E27FC236}">
                  <a16:creationId xmlns:a16="http://schemas.microsoft.com/office/drawing/2014/main" id="{0579D97D-FE9B-A841-BB37-411DF584A2BA}"/>
                </a:ext>
              </a:extLst>
            </p:cNvPr>
            <p:cNvPicPr>
              <a:picLocks noChangeAspect="1"/>
            </p:cNvPicPr>
            <p:nvPr/>
          </p:nvPicPr>
          <p:blipFill>
            <a:blip r:embed="rId17"/>
            <a:stretch>
              <a:fillRect/>
            </a:stretch>
          </p:blipFill>
          <p:spPr>
            <a:xfrm>
              <a:off x="23765791" y="21283554"/>
              <a:ext cx="1058830" cy="1409059"/>
            </a:xfrm>
            <a:prstGeom prst="rect">
              <a:avLst/>
            </a:prstGeom>
            <a:ln w="6350">
              <a:solidFill>
                <a:schemeClr val="tx1"/>
              </a:solidFill>
            </a:ln>
            <a:effectLst>
              <a:outerShdw blurRad="50800" dist="38100" dir="2700000" algn="tl" rotWithShape="0">
                <a:prstClr val="black">
                  <a:alpha val="40000"/>
                </a:prstClr>
              </a:outerShdw>
            </a:effectLst>
          </p:spPr>
        </p:pic>
        <p:sp>
          <p:nvSpPr>
            <p:cNvPr id="325" name="TextBox 324">
              <a:extLst>
                <a:ext uri="{FF2B5EF4-FFF2-40B4-BE49-F238E27FC236}">
                  <a16:creationId xmlns:a16="http://schemas.microsoft.com/office/drawing/2014/main" id="{1CB91ED4-2BFA-7846-B135-2080F8D9202E}"/>
                </a:ext>
              </a:extLst>
            </p:cNvPr>
            <p:cNvSpPr txBox="1"/>
            <p:nvPr/>
          </p:nvSpPr>
          <p:spPr>
            <a:xfrm rot="5400000">
              <a:off x="24275252" y="21780489"/>
              <a:ext cx="1840992" cy="461665"/>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cs typeface="Times New Roman" panose="02020603050405020304" pitchFamily="18" charset="0"/>
                </a:rPr>
                <a:t>Training set</a:t>
              </a:r>
            </a:p>
          </p:txBody>
        </p:sp>
      </p:grpSp>
      <p:grpSp>
        <p:nvGrpSpPr>
          <p:cNvPr id="328" name="Group 327">
            <a:extLst>
              <a:ext uri="{FF2B5EF4-FFF2-40B4-BE49-F238E27FC236}">
                <a16:creationId xmlns:a16="http://schemas.microsoft.com/office/drawing/2014/main" id="{7463AA2F-0F1E-9A48-BC19-1E6BEDE2D965}"/>
              </a:ext>
            </a:extLst>
          </p:cNvPr>
          <p:cNvGrpSpPr/>
          <p:nvPr/>
        </p:nvGrpSpPr>
        <p:grpSpPr>
          <a:xfrm>
            <a:off x="25569812" y="25655437"/>
            <a:ext cx="1693075" cy="1840992"/>
            <a:chOff x="22397987" y="23100519"/>
            <a:chExt cx="1693075" cy="1840992"/>
          </a:xfrm>
        </p:grpSpPr>
        <p:sp>
          <p:nvSpPr>
            <p:cNvPr id="324" name="Rectangle 323">
              <a:extLst>
                <a:ext uri="{FF2B5EF4-FFF2-40B4-BE49-F238E27FC236}">
                  <a16:creationId xmlns:a16="http://schemas.microsoft.com/office/drawing/2014/main" id="{3FBA4EB3-8CEF-2D4F-A8D6-8C607954221C}"/>
                </a:ext>
              </a:extLst>
            </p:cNvPr>
            <p:cNvSpPr/>
            <p:nvPr/>
          </p:nvSpPr>
          <p:spPr>
            <a:xfrm>
              <a:off x="22397987" y="23120173"/>
              <a:ext cx="1693075" cy="1801682"/>
            </a:xfrm>
            <a:prstGeom prst="rect">
              <a:avLst/>
            </a:prstGeom>
            <a:solidFill>
              <a:srgbClr val="39A8B6">
                <a:alpha val="25000"/>
              </a:srgbClr>
            </a:solidFill>
            <a:ln>
              <a:solidFill>
                <a:srgbClr val="39A8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0" name="Picture 319">
              <a:extLst>
                <a:ext uri="{FF2B5EF4-FFF2-40B4-BE49-F238E27FC236}">
                  <a16:creationId xmlns:a16="http://schemas.microsoft.com/office/drawing/2014/main" id="{0FE85F1D-BBE7-274C-9ABE-CAEA94E9144E}"/>
                </a:ext>
              </a:extLst>
            </p:cNvPr>
            <p:cNvPicPr>
              <a:picLocks noChangeAspect="1"/>
            </p:cNvPicPr>
            <p:nvPr/>
          </p:nvPicPr>
          <p:blipFill>
            <a:blip r:embed="rId15"/>
            <a:stretch>
              <a:fillRect/>
            </a:stretch>
          </p:blipFill>
          <p:spPr>
            <a:xfrm>
              <a:off x="22519894" y="23207914"/>
              <a:ext cx="1051185" cy="1494420"/>
            </a:xfrm>
            <a:prstGeom prst="rect">
              <a:avLst/>
            </a:prstGeom>
            <a:ln w="6350">
              <a:solidFill>
                <a:schemeClr val="tx1"/>
              </a:solidFill>
            </a:ln>
            <a:effectLst>
              <a:outerShdw blurRad="50800" dist="38100" dir="2700000" algn="tl" rotWithShape="0">
                <a:prstClr val="black">
                  <a:alpha val="40000"/>
                </a:prstClr>
              </a:outerShdw>
            </a:effectLst>
          </p:spPr>
        </p:pic>
        <p:sp>
          <p:nvSpPr>
            <p:cNvPr id="326" name="TextBox 325">
              <a:extLst>
                <a:ext uri="{FF2B5EF4-FFF2-40B4-BE49-F238E27FC236}">
                  <a16:creationId xmlns:a16="http://schemas.microsoft.com/office/drawing/2014/main" id="{FF676841-FC2A-5D45-807A-C95787B7D8B1}"/>
                </a:ext>
              </a:extLst>
            </p:cNvPr>
            <p:cNvSpPr txBox="1"/>
            <p:nvPr/>
          </p:nvSpPr>
          <p:spPr>
            <a:xfrm rot="5400000">
              <a:off x="22939733" y="23790182"/>
              <a:ext cx="1840992" cy="461665"/>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cs typeface="Times New Roman" panose="02020603050405020304" pitchFamily="18" charset="0"/>
                </a:rPr>
                <a:t>Testing set</a:t>
              </a:r>
            </a:p>
          </p:txBody>
        </p:sp>
      </p:grpSp>
      <p:sp>
        <p:nvSpPr>
          <p:cNvPr id="327" name="TextBox 326">
            <a:extLst>
              <a:ext uri="{FF2B5EF4-FFF2-40B4-BE49-F238E27FC236}">
                <a16:creationId xmlns:a16="http://schemas.microsoft.com/office/drawing/2014/main" id="{64328EFA-6907-7142-A20C-47A61EB6D0DC}"/>
              </a:ext>
            </a:extLst>
          </p:cNvPr>
          <p:cNvSpPr txBox="1"/>
          <p:nvPr/>
        </p:nvSpPr>
        <p:spPr>
          <a:xfrm>
            <a:off x="27321204" y="25637673"/>
            <a:ext cx="4490908" cy="1938992"/>
          </a:xfrm>
          <a:prstGeom prst="rect">
            <a:avLst/>
          </a:prstGeom>
          <a:noFill/>
        </p:spPr>
        <p:txBody>
          <a:bodyPr wrap="square" rtlCol="0">
            <a:spAutoFit/>
          </a:bodyPr>
          <a:lstStyle/>
          <a:p>
            <a:r>
              <a:rPr lang="en-US" sz="2400" dirty="0">
                <a:latin typeface="Playfair Display" pitchFamily="2" charset="77"/>
                <a:cs typeface="Times New Roman" panose="02020603050405020304" pitchFamily="18" charset="0"/>
              </a:rPr>
              <a:t>A model trained on 2 floras and tested on the third had an </a:t>
            </a:r>
            <a:r>
              <a:rPr lang="en-US" sz="2400" b="1" dirty="0">
                <a:latin typeface="Playfair Display" pitchFamily="2" charset="77"/>
                <a:cs typeface="Times New Roman" panose="02020603050405020304" pitchFamily="18" charset="0"/>
              </a:rPr>
              <a:t>accuracy rate of 80%</a:t>
            </a:r>
            <a:r>
              <a:rPr lang="en-US" sz="2400" dirty="0">
                <a:latin typeface="Playfair Display" pitchFamily="2" charset="77"/>
                <a:cs typeface="Times New Roman" panose="02020603050405020304" pitchFamily="18" charset="0"/>
              </a:rPr>
              <a:t>, precision of 85% and an F1 score of 80%.</a:t>
            </a:r>
          </a:p>
        </p:txBody>
      </p:sp>
      <p:sp>
        <p:nvSpPr>
          <p:cNvPr id="332" name="Rectangle 331">
            <a:extLst>
              <a:ext uri="{FF2B5EF4-FFF2-40B4-BE49-F238E27FC236}">
                <a16:creationId xmlns:a16="http://schemas.microsoft.com/office/drawing/2014/main" id="{4F13DA8B-2970-9C44-8828-3B69A1234957}"/>
              </a:ext>
            </a:extLst>
          </p:cNvPr>
          <p:cNvSpPr/>
          <p:nvPr/>
        </p:nvSpPr>
        <p:spPr>
          <a:xfrm>
            <a:off x="11589760" y="15401925"/>
            <a:ext cx="4663911" cy="231457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332">
            <a:extLst>
              <a:ext uri="{FF2B5EF4-FFF2-40B4-BE49-F238E27FC236}">
                <a16:creationId xmlns:a16="http://schemas.microsoft.com/office/drawing/2014/main" id="{86220986-24D8-EB4C-BC44-ED8C3CEFC402}"/>
              </a:ext>
            </a:extLst>
          </p:cNvPr>
          <p:cNvSpPr/>
          <p:nvPr/>
        </p:nvSpPr>
        <p:spPr>
          <a:xfrm>
            <a:off x="11586627" y="17799524"/>
            <a:ext cx="4663911" cy="231457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Rectangle 333">
            <a:extLst>
              <a:ext uri="{FF2B5EF4-FFF2-40B4-BE49-F238E27FC236}">
                <a16:creationId xmlns:a16="http://schemas.microsoft.com/office/drawing/2014/main" id="{26F0B5B0-73BD-904D-88A4-E625B5B24B04}"/>
              </a:ext>
            </a:extLst>
          </p:cNvPr>
          <p:cNvSpPr/>
          <p:nvPr/>
        </p:nvSpPr>
        <p:spPr>
          <a:xfrm>
            <a:off x="16387621" y="15410886"/>
            <a:ext cx="4663911" cy="231457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334">
            <a:extLst>
              <a:ext uri="{FF2B5EF4-FFF2-40B4-BE49-F238E27FC236}">
                <a16:creationId xmlns:a16="http://schemas.microsoft.com/office/drawing/2014/main" id="{D5D4C9A0-4EF2-5042-AFE2-6A25DC0F6C1C}"/>
              </a:ext>
            </a:extLst>
          </p:cNvPr>
          <p:cNvSpPr/>
          <p:nvPr/>
        </p:nvSpPr>
        <p:spPr>
          <a:xfrm>
            <a:off x="16381316" y="17803078"/>
            <a:ext cx="4663911" cy="231457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TextBox 340">
            <a:extLst>
              <a:ext uri="{FF2B5EF4-FFF2-40B4-BE49-F238E27FC236}">
                <a16:creationId xmlns:a16="http://schemas.microsoft.com/office/drawing/2014/main" id="{A7100DE8-FF5F-7C4A-9680-EEDA9323C232}"/>
              </a:ext>
            </a:extLst>
          </p:cNvPr>
          <p:cNvSpPr txBox="1"/>
          <p:nvPr/>
        </p:nvSpPr>
        <p:spPr>
          <a:xfrm>
            <a:off x="22305588" y="8526917"/>
            <a:ext cx="2444651" cy="193899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dirty="0">
                <a:latin typeface="Playfair Display" pitchFamily="2" charset="77"/>
                <a:cs typeface="Playbill" panose="020F0502020204030204" pitchFamily="34" charset="0"/>
              </a:rPr>
              <a:t>Text length distributions are overlapping, at least in our training dataset.</a:t>
            </a:r>
          </a:p>
        </p:txBody>
      </p:sp>
      <p:grpSp>
        <p:nvGrpSpPr>
          <p:cNvPr id="344" name="Group 343">
            <a:extLst>
              <a:ext uri="{FF2B5EF4-FFF2-40B4-BE49-F238E27FC236}">
                <a16:creationId xmlns:a16="http://schemas.microsoft.com/office/drawing/2014/main" id="{63F8C200-29F5-6744-9175-3CEAB63E621E}"/>
              </a:ext>
            </a:extLst>
          </p:cNvPr>
          <p:cNvGrpSpPr/>
          <p:nvPr/>
        </p:nvGrpSpPr>
        <p:grpSpPr>
          <a:xfrm>
            <a:off x="25223153" y="7627828"/>
            <a:ext cx="6764196" cy="4379939"/>
            <a:chOff x="25050345" y="7641339"/>
            <a:chExt cx="6764196" cy="4379939"/>
          </a:xfrm>
        </p:grpSpPr>
        <p:pic>
          <p:nvPicPr>
            <p:cNvPr id="340" name="Picture 339">
              <a:extLst>
                <a:ext uri="{FF2B5EF4-FFF2-40B4-BE49-F238E27FC236}">
                  <a16:creationId xmlns:a16="http://schemas.microsoft.com/office/drawing/2014/main" id="{4BDFB86D-2CAD-454D-B816-E2B8FE6A888B}"/>
                </a:ext>
              </a:extLst>
            </p:cNvPr>
            <p:cNvPicPr>
              <a:picLocks noChangeAspect="1"/>
            </p:cNvPicPr>
            <p:nvPr/>
          </p:nvPicPr>
          <p:blipFill rotWithShape="1">
            <a:blip r:embed="rId34">
              <a:extLst>
                <a:ext uri="{28A0092B-C50C-407E-A947-70E740481C1C}">
                  <a14:useLocalDpi xmlns:a14="http://schemas.microsoft.com/office/drawing/2010/main" val="0"/>
                </a:ext>
              </a:extLst>
            </a:blip>
            <a:srcRect t="3998" r="17188"/>
            <a:stretch/>
          </p:blipFill>
          <p:spPr>
            <a:xfrm>
              <a:off x="25050345" y="7641339"/>
              <a:ext cx="6764196" cy="4379939"/>
            </a:xfrm>
            <a:prstGeom prst="rect">
              <a:avLst/>
            </a:prstGeom>
            <a:ln>
              <a:solidFill>
                <a:schemeClr val="tx1"/>
              </a:solidFill>
            </a:ln>
            <a:effectLst>
              <a:outerShdw blurRad="50800" dist="38100" dir="2700000" algn="tl" rotWithShape="0">
                <a:prstClr val="black">
                  <a:alpha val="40000"/>
                </a:prstClr>
              </a:outerShdw>
            </a:effectLst>
          </p:spPr>
        </p:pic>
        <p:pic>
          <p:nvPicPr>
            <p:cNvPr id="343" name="Picture 342">
              <a:extLst>
                <a:ext uri="{FF2B5EF4-FFF2-40B4-BE49-F238E27FC236}">
                  <a16:creationId xmlns:a16="http://schemas.microsoft.com/office/drawing/2014/main" id="{D3F0FE6B-42D4-9647-AD89-9EA769DE1D2B}"/>
                </a:ext>
              </a:extLst>
            </p:cNvPr>
            <p:cNvPicPr>
              <a:picLocks noChangeAspect="1"/>
            </p:cNvPicPr>
            <p:nvPr/>
          </p:nvPicPr>
          <p:blipFill rotWithShape="1">
            <a:blip r:embed="rId35">
              <a:extLst>
                <a:ext uri="{28A0092B-C50C-407E-A947-70E740481C1C}">
                  <a14:useLocalDpi xmlns:a14="http://schemas.microsoft.com/office/drawing/2010/main" val="0"/>
                </a:ext>
              </a:extLst>
            </a:blip>
            <a:srcRect l="84099" t="4684" b="77632"/>
            <a:stretch/>
          </p:blipFill>
          <p:spPr>
            <a:xfrm>
              <a:off x="30478693" y="7788261"/>
              <a:ext cx="1189168" cy="738656"/>
            </a:xfrm>
            <a:prstGeom prst="rect">
              <a:avLst/>
            </a:prstGeom>
          </p:spPr>
        </p:pic>
      </p:grpSp>
    </p:spTree>
    <p:extLst>
      <p:ext uri="{BB962C8B-B14F-4D97-AF65-F5344CB8AC3E}">
        <p14:creationId xmlns:p14="http://schemas.microsoft.com/office/powerpoint/2010/main" val="224315920"/>
      </p:ext>
    </p:extLst>
  </p:cSld>
  <p:clrMapOvr>
    <a:masterClrMapping/>
  </p:clrMapOvr>
</p:sld>
</file>

<file path=ppt/theme/theme1.xml><?xml version="1.0" encoding="utf-8"?>
<a:theme xmlns:a="http://schemas.openxmlformats.org/drawingml/2006/main" name="36x48-Template-V2b">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12819</TotalTime>
  <Words>1318</Words>
  <Application>Microsoft Macintosh PowerPoint</Application>
  <PresentationFormat>Custom</PresentationFormat>
  <Paragraphs>130</Paragraphs>
  <Slides>1</Slides>
  <Notes>1</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11" baseType="lpstr">
      <vt:lpstr>Arial</vt:lpstr>
      <vt:lpstr>Calibri</vt:lpstr>
      <vt:lpstr>Playfair Display</vt:lpstr>
      <vt:lpstr>Roboto</vt:lpstr>
      <vt:lpstr>Times New Roman</vt:lpstr>
      <vt:lpstr>Trebuchet MS</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Jocelyn Pender</cp:lastModifiedBy>
  <cp:revision>387</cp:revision>
  <cp:lastPrinted>2019-10-15T19:33:56Z</cp:lastPrinted>
  <dcterms:created xsi:type="dcterms:W3CDTF">2012-02-03T19:11:35Z</dcterms:created>
  <dcterms:modified xsi:type="dcterms:W3CDTF">2019-10-15T20:14:45Z</dcterms:modified>
</cp:coreProperties>
</file>